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8" r:id="rId3"/>
    <p:sldMasterId id="2147483756" r:id="rId4"/>
    <p:sldMasterId id="2147483720" r:id="rId5"/>
    <p:sldMasterId id="2147483780" r:id="rId6"/>
  </p:sldMasterIdLst>
  <p:sldIdLst>
    <p:sldId id="259" r:id="rId7"/>
    <p:sldId id="277" r:id="rId8"/>
    <p:sldId id="348" r:id="rId9"/>
    <p:sldId id="273" r:id="rId10"/>
    <p:sldId id="275" r:id="rId11"/>
    <p:sldId id="279" r:id="rId12"/>
    <p:sldId id="349" r:id="rId13"/>
    <p:sldId id="395" r:id="rId14"/>
    <p:sldId id="396" r:id="rId15"/>
    <p:sldId id="397" r:id="rId16"/>
    <p:sldId id="398" r:id="rId17"/>
    <p:sldId id="340" r:id="rId18"/>
    <p:sldId id="351" r:id="rId19"/>
    <p:sldId id="341" r:id="rId20"/>
    <p:sldId id="343" r:id="rId21"/>
    <p:sldId id="344" r:id="rId22"/>
    <p:sldId id="345" r:id="rId23"/>
    <p:sldId id="350" r:id="rId24"/>
    <p:sldId id="353" r:id="rId25"/>
    <p:sldId id="355" r:id="rId26"/>
    <p:sldId id="354" r:id="rId27"/>
    <p:sldId id="383" r:id="rId28"/>
    <p:sldId id="384" r:id="rId29"/>
    <p:sldId id="356" r:id="rId30"/>
    <p:sldId id="357" r:id="rId31"/>
    <p:sldId id="358" r:id="rId32"/>
    <p:sldId id="359" r:id="rId33"/>
    <p:sldId id="361" r:id="rId34"/>
    <p:sldId id="362" r:id="rId35"/>
    <p:sldId id="360" r:id="rId36"/>
    <p:sldId id="363" r:id="rId37"/>
    <p:sldId id="365" r:id="rId38"/>
    <p:sldId id="364" r:id="rId39"/>
    <p:sldId id="373" r:id="rId40"/>
    <p:sldId id="372" r:id="rId41"/>
    <p:sldId id="374" r:id="rId42"/>
    <p:sldId id="371" r:id="rId43"/>
    <p:sldId id="375" r:id="rId44"/>
    <p:sldId id="368" r:id="rId45"/>
    <p:sldId id="379" r:id="rId46"/>
    <p:sldId id="381" r:id="rId47"/>
    <p:sldId id="380" r:id="rId48"/>
    <p:sldId id="382" r:id="rId49"/>
    <p:sldId id="376" r:id="rId50"/>
    <p:sldId id="366" r:id="rId51"/>
    <p:sldId id="378" r:id="rId52"/>
    <p:sldId id="377" r:id="rId53"/>
    <p:sldId id="301" r:id="rId54"/>
    <p:sldId id="369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22" r:id="rId66"/>
    <p:sldId id="286" r:id="rId67"/>
  </p:sldIdLst>
  <p:sldSz cx="5400675" cy="3816350"/>
  <p:notesSz cx="9144000" cy="6858000"/>
  <p:defaultTextStyle>
    <a:defPPr>
      <a:defRPr lang="fr-FR"/>
    </a:defPPr>
    <a:lvl1pPr marL="0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1pPr>
    <a:lvl2pPr marL="180365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2pPr>
    <a:lvl3pPr marL="360731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3pPr>
    <a:lvl4pPr marL="541096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4pPr>
    <a:lvl5pPr marL="72146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5pPr>
    <a:lvl6pPr marL="901827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6pPr>
    <a:lvl7pPr marL="108219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7pPr>
    <a:lvl8pPr marL="1262558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8pPr>
    <a:lvl9pPr marL="1442923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499-E5B5-49B5-9214-9557B262F265}">
          <p14:sldIdLst>
            <p14:sldId id="259"/>
            <p14:sldId id="277"/>
            <p14:sldId id="348"/>
            <p14:sldId id="273"/>
            <p14:sldId id="275"/>
            <p14:sldId id="279"/>
            <p14:sldId id="349"/>
            <p14:sldId id="395"/>
            <p14:sldId id="396"/>
            <p14:sldId id="397"/>
            <p14:sldId id="398"/>
            <p14:sldId id="340"/>
            <p14:sldId id="351"/>
            <p14:sldId id="341"/>
            <p14:sldId id="343"/>
            <p14:sldId id="344"/>
            <p14:sldId id="345"/>
            <p14:sldId id="350"/>
            <p14:sldId id="353"/>
            <p14:sldId id="355"/>
            <p14:sldId id="354"/>
            <p14:sldId id="383"/>
            <p14:sldId id="384"/>
            <p14:sldId id="356"/>
            <p14:sldId id="357"/>
            <p14:sldId id="358"/>
            <p14:sldId id="359"/>
            <p14:sldId id="361"/>
            <p14:sldId id="362"/>
            <p14:sldId id="360"/>
            <p14:sldId id="363"/>
            <p14:sldId id="365"/>
            <p14:sldId id="364"/>
            <p14:sldId id="373"/>
            <p14:sldId id="372"/>
            <p14:sldId id="374"/>
            <p14:sldId id="371"/>
            <p14:sldId id="375"/>
            <p14:sldId id="368"/>
            <p14:sldId id="379"/>
            <p14:sldId id="381"/>
            <p14:sldId id="380"/>
            <p14:sldId id="382"/>
            <p14:sldId id="376"/>
            <p14:sldId id="366"/>
            <p14:sldId id="378"/>
            <p14:sldId id="377"/>
            <p14:sldId id="301"/>
            <p14:sldId id="369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22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3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B20"/>
    <a:srgbClr val="DE2020"/>
    <a:srgbClr val="9A48D0"/>
    <a:srgbClr val="00FA71"/>
    <a:srgbClr val="181A1B"/>
    <a:srgbClr val="63458A"/>
    <a:srgbClr val="815A9B"/>
    <a:srgbClr val="B288C0"/>
    <a:srgbClr val="E4B7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34" autoAdjust="0"/>
    <p:restoredTop sz="94660"/>
  </p:normalViewPr>
  <p:slideViewPr>
    <p:cSldViewPr snapToGrid="0" showGuides="1">
      <p:cViewPr varScale="1">
        <p:scale>
          <a:sx n="194" d="100"/>
          <a:sy n="194" d="100"/>
        </p:scale>
        <p:origin x="2082" y="156"/>
      </p:cViewPr>
      <p:guideLst>
        <p:guide orient="horz" pos="1203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550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476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76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99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8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0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2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6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61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1005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04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84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74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980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19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496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0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0858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144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75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3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77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28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41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329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64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4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39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82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86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68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8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4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32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17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945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3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81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04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37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8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26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350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16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66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5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78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215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3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2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83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87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540000" y="-36000"/>
            <a:ext cx="6113202" cy="4320000"/>
          </a:xfrm>
          <a:prstGeom prst="rect">
            <a:avLst/>
          </a:prstGeom>
          <a:blipFill dpi="0" rotWithShape="1">
            <a:blip r:embed="rId1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LightScreen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"/>
          <p:cNvSpPr txBox="1"/>
          <p:nvPr/>
        </p:nvSpPr>
        <p:spPr>
          <a:xfrm>
            <a:off x="288000" y="216000"/>
            <a:ext cx="4808534" cy="1680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DATA SCIENTIST - PROJET 5</a:t>
            </a:r>
            <a:endParaRPr lang="fr-FR" sz="12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Segmentez des clients d'un site e-commerce</a:t>
            </a:r>
          </a:p>
          <a:p>
            <a:pPr algn="ctr">
              <a:lnSpc>
                <a:spcPct val="115000"/>
              </a:lnSpc>
            </a:pPr>
            <a:r>
              <a:rPr lang="fr-FR" sz="800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800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0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Arnaud CHOUX</a:t>
            </a: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fr-FR" sz="10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000" y="3168000"/>
            <a:ext cx="1080000" cy="2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 de texte 1"/>
          <p:cNvSpPr txBox="1"/>
          <p:nvPr/>
        </p:nvSpPr>
        <p:spPr>
          <a:xfrm>
            <a:off x="1008000" y="2988000"/>
            <a:ext cx="1652889" cy="6812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OPENCLASSROOMS</a:t>
            </a:r>
          </a:p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Financement région </a:t>
            </a:r>
            <a:r>
              <a:rPr lang="fr-FR" sz="89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endParaRPr lang="fr-FR" sz="89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r>
              <a:rPr lang="fr-FR" sz="89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Novembre 2022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96504" y="1404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96504" y="1152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6FFDE-6494-4DB2-A3FA-6ECCDF5AA300}" type="slidenum">
              <a:rPr lang="fr-FR" smtClean="0"/>
              <a:t>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16000" y="3024000"/>
            <a:ext cx="576000" cy="5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66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 Indicateurs catégoriels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721EDE-3543-0DF3-8ADB-103C6CE93089}"/>
              </a:ext>
            </a:extLst>
          </p:cNvPr>
          <p:cNvSpPr/>
          <p:nvPr/>
        </p:nvSpPr>
        <p:spPr>
          <a:xfrm>
            <a:off x="1665879" y="838426"/>
            <a:ext cx="3734796" cy="2484000"/>
          </a:xfrm>
          <a:prstGeom prst="rect">
            <a:avLst/>
          </a:prstGeom>
          <a:solidFill>
            <a:schemeClr val="tx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II.1.1. Mon « Indice de variance »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II.1.2. Indicateurs sans info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339" y="3436684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suppression des indices &lt; 2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AD4E867E-C174-67D9-C348-6E8ED36CF161}"/>
                  </a:ext>
                </a:extLst>
              </p:cNvPr>
              <p:cNvSpPr txBox="1"/>
              <p:nvPr/>
            </p:nvSpPr>
            <p:spPr>
              <a:xfrm>
                <a:off x="3229234" y="374659"/>
                <a:ext cx="2077235" cy="308931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sz="9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valeur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unique</m:t>
                              </m:r>
                            </m:num>
                            <m:den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100%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valeurs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uniques</m:t>
                              </m:r>
                            </m:den>
                          </m:f>
                        </m:e>
                      </m:d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FR" sz="900" b="0" i="0" smtClean="0">
                          <a:latin typeface="Cambria Math" panose="02040503050406030204" pitchFamily="18" charset="0"/>
                        </a:rPr>
                        <m:t>aucune</m:t>
                      </m:r>
                      <m:r>
                        <a:rPr lang="fr-FR" sz="9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90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fr-FR" sz="900" dirty="0">
                  <a:latin typeface="LM Roman 12" panose="00000500000000000000" pitchFamily="50" charset="0"/>
                </a:endParaRPr>
              </a:p>
            </p:txBody>
          </p:sp>
        </mc:Choice>
        <mc:Fallback xmlns="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AD4E867E-C174-67D9-C348-6E8ED36CF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4" y="374659"/>
                <a:ext cx="2077235" cy="308931"/>
              </a:xfrm>
              <a:prstGeom prst="rect">
                <a:avLst/>
              </a:prstGeom>
              <a:blipFill>
                <a:blip r:embed="rId3"/>
                <a:stretch>
                  <a:fillRect l="-882" t="-231373" r="-1176" b="-3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EDCE78-7BF6-241A-4D8F-CE0FD34B9806}"/>
              </a:ext>
            </a:extLst>
          </p:cNvPr>
          <p:cNvSpPr/>
          <p:nvPr/>
        </p:nvSpPr>
        <p:spPr>
          <a:xfrm>
            <a:off x="9144" y="838426"/>
            <a:ext cx="2622884" cy="21072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C9-8018-45F5-AE0C-6A32B9863299}"/>
              </a:ext>
            </a:extLst>
          </p:cNvPr>
          <p:cNvSpPr/>
          <p:nvPr/>
        </p:nvSpPr>
        <p:spPr>
          <a:xfrm>
            <a:off x="9144" y="1528896"/>
            <a:ext cx="2622884" cy="22860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D576F-2281-1539-1A20-4C6CCAEA2327}"/>
              </a:ext>
            </a:extLst>
          </p:cNvPr>
          <p:cNvSpPr/>
          <p:nvPr/>
        </p:nvSpPr>
        <p:spPr>
          <a:xfrm>
            <a:off x="9144" y="2922954"/>
            <a:ext cx="2395728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II.1.3. Indicateurs presque sans info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339" y="3436684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suppression car tous uniques à 4 ou 5 voisins près.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AD4E867E-C174-67D9-C348-6E8ED36CF161}"/>
                  </a:ext>
                </a:extLst>
              </p:cNvPr>
              <p:cNvSpPr txBox="1"/>
              <p:nvPr/>
            </p:nvSpPr>
            <p:spPr>
              <a:xfrm>
                <a:off x="3229234" y="374659"/>
                <a:ext cx="2077235" cy="308931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fr-FR" sz="9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fr-FR" sz="9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valeur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unique</m:t>
                              </m:r>
                            </m:num>
                            <m:den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100%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valeurs</m:t>
                              </m:r>
                              <m: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uniques</m:t>
                              </m:r>
                            </m:den>
                          </m:f>
                        </m:e>
                      </m:d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FR" sz="900" b="0" i="0" smtClean="0">
                          <a:latin typeface="Cambria Math" panose="02040503050406030204" pitchFamily="18" charset="0"/>
                        </a:rPr>
                        <m:t>aucune</m:t>
                      </m:r>
                      <m:r>
                        <a:rPr lang="fr-FR" sz="9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900" b="0" i="0" smtClean="0">
                          <a:latin typeface="Cambria Math" panose="02040503050406030204" pitchFamily="18" charset="0"/>
                        </a:rPr>
                        <m:t>info</m:t>
                      </m:r>
                    </m:oMath>
                  </m:oMathPara>
                </a14:m>
                <a:endParaRPr lang="fr-FR" sz="900" dirty="0">
                  <a:latin typeface="LM Roman 12" panose="00000500000000000000" pitchFamily="50" charset="0"/>
                </a:endParaRPr>
              </a:p>
            </p:txBody>
          </p:sp>
        </mc:Choice>
        <mc:Fallback xmlns="">
          <p:sp>
            <p:nvSpPr>
              <p:cNvPr id="3" name="ZoneTexte 9">
                <a:extLst>
                  <a:ext uri="{FF2B5EF4-FFF2-40B4-BE49-F238E27FC236}">
                    <a16:creationId xmlns:a16="http://schemas.microsoft.com/office/drawing/2014/main" id="{AD4E867E-C174-67D9-C348-6E8ED36CF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234" y="374659"/>
                <a:ext cx="2077235" cy="308931"/>
              </a:xfrm>
              <a:prstGeom prst="rect">
                <a:avLst/>
              </a:prstGeom>
              <a:blipFill>
                <a:blip r:embed="rId3"/>
                <a:stretch>
                  <a:fillRect l="-882" t="-231373" r="-1176" b="-3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39C5CB-CE64-5BFC-9C11-5D3DF73F656A}"/>
              </a:ext>
            </a:extLst>
          </p:cNvPr>
          <p:cNvSpPr/>
          <p:nvPr/>
        </p:nvSpPr>
        <p:spPr>
          <a:xfrm>
            <a:off x="9144" y="838426"/>
            <a:ext cx="2622884" cy="210728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0C3BC-76BA-6A1F-6323-FB46C34C3596}"/>
              </a:ext>
            </a:extLst>
          </p:cNvPr>
          <p:cNvSpPr/>
          <p:nvPr/>
        </p:nvSpPr>
        <p:spPr>
          <a:xfrm>
            <a:off x="9144" y="1528896"/>
            <a:ext cx="2622884" cy="2286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31EF5-61CA-DC21-4A5A-CA7F1BD532F3}"/>
              </a:ext>
            </a:extLst>
          </p:cNvPr>
          <p:cNvSpPr/>
          <p:nvPr/>
        </p:nvSpPr>
        <p:spPr>
          <a:xfrm>
            <a:off x="9144" y="2922954"/>
            <a:ext cx="2395728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C9-8018-45F5-AE0C-6A32B9863299}"/>
              </a:ext>
            </a:extLst>
          </p:cNvPr>
          <p:cNvSpPr/>
          <p:nvPr/>
        </p:nvSpPr>
        <p:spPr>
          <a:xfrm>
            <a:off x="9144" y="1307230"/>
            <a:ext cx="2651760" cy="2194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1023F-C54F-C85D-DA6F-D20DD6DBC173}"/>
              </a:ext>
            </a:extLst>
          </p:cNvPr>
          <p:cNvSpPr/>
          <p:nvPr/>
        </p:nvSpPr>
        <p:spPr>
          <a:xfrm>
            <a:off x="9144" y="1871598"/>
            <a:ext cx="2926080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0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II.1.4. Indicateurs inintéressants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339" y="3436684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suppression d’informations moins utiles, inutiles, redondantes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39C5CB-CE64-5BFC-9C11-5D3DF73F656A}"/>
              </a:ext>
            </a:extLst>
          </p:cNvPr>
          <p:cNvSpPr/>
          <p:nvPr/>
        </p:nvSpPr>
        <p:spPr>
          <a:xfrm>
            <a:off x="9144" y="838426"/>
            <a:ext cx="2622884" cy="210728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0C3BC-76BA-6A1F-6323-FB46C34C3596}"/>
              </a:ext>
            </a:extLst>
          </p:cNvPr>
          <p:cNvSpPr/>
          <p:nvPr/>
        </p:nvSpPr>
        <p:spPr>
          <a:xfrm>
            <a:off x="9144" y="1528896"/>
            <a:ext cx="2622884" cy="2286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31EF5-61CA-DC21-4A5A-CA7F1BD532F3}"/>
              </a:ext>
            </a:extLst>
          </p:cNvPr>
          <p:cNvSpPr/>
          <p:nvPr/>
        </p:nvSpPr>
        <p:spPr>
          <a:xfrm>
            <a:off x="9144" y="2922954"/>
            <a:ext cx="2395728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C9-8018-45F5-AE0C-6A32B9863299}"/>
              </a:ext>
            </a:extLst>
          </p:cNvPr>
          <p:cNvSpPr/>
          <p:nvPr/>
        </p:nvSpPr>
        <p:spPr>
          <a:xfrm>
            <a:off x="9144" y="1307230"/>
            <a:ext cx="2651760" cy="21945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1023F-C54F-C85D-DA6F-D20DD6DBC173}"/>
              </a:ext>
            </a:extLst>
          </p:cNvPr>
          <p:cNvSpPr/>
          <p:nvPr/>
        </p:nvSpPr>
        <p:spPr>
          <a:xfrm>
            <a:off x="9144" y="1871598"/>
            <a:ext cx="2926080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781FB-4160-1E6A-3CEB-CE1D2B40A626}"/>
              </a:ext>
            </a:extLst>
          </p:cNvPr>
          <p:cNvSpPr/>
          <p:nvPr/>
        </p:nvSpPr>
        <p:spPr>
          <a:xfrm>
            <a:off x="9147" y="2810298"/>
            <a:ext cx="28620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8DA4F-4E61-020C-C79F-04E4E62CDBA7}"/>
              </a:ext>
            </a:extLst>
          </p:cNvPr>
          <p:cNvSpPr/>
          <p:nvPr/>
        </p:nvSpPr>
        <p:spPr>
          <a:xfrm>
            <a:off x="9144" y="3035808"/>
            <a:ext cx="33192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4B9BBB-890D-E2C1-72CB-DD3987D6E4DC}"/>
              </a:ext>
            </a:extLst>
          </p:cNvPr>
          <p:cNvSpPr/>
          <p:nvPr/>
        </p:nvSpPr>
        <p:spPr>
          <a:xfrm>
            <a:off x="9144" y="3166133"/>
            <a:ext cx="2651760" cy="11887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55247-3E82-3DFA-D36E-70A4CEEF7CE0}"/>
              </a:ext>
            </a:extLst>
          </p:cNvPr>
          <p:cNvSpPr/>
          <p:nvPr/>
        </p:nvSpPr>
        <p:spPr>
          <a:xfrm>
            <a:off x="9147" y="2688219"/>
            <a:ext cx="3511296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B4592-8E53-FA4E-A9A0-6CA88B73C26C}"/>
              </a:ext>
            </a:extLst>
          </p:cNvPr>
          <p:cNvSpPr/>
          <p:nvPr/>
        </p:nvSpPr>
        <p:spPr>
          <a:xfrm>
            <a:off x="9147" y="2221650"/>
            <a:ext cx="53766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82B11B-E1C5-540C-9DD5-F3EB13A04BDF}"/>
              </a:ext>
            </a:extLst>
          </p:cNvPr>
          <p:cNvSpPr/>
          <p:nvPr/>
        </p:nvSpPr>
        <p:spPr>
          <a:xfrm>
            <a:off x="9144" y="2465428"/>
            <a:ext cx="5376672" cy="21031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6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II.1.5. Indicateurs conservés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39C5CB-CE64-5BFC-9C11-5D3DF73F656A}"/>
              </a:ext>
            </a:extLst>
          </p:cNvPr>
          <p:cNvSpPr/>
          <p:nvPr/>
        </p:nvSpPr>
        <p:spPr>
          <a:xfrm>
            <a:off x="9144" y="838426"/>
            <a:ext cx="2622884" cy="210728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0C3BC-76BA-6A1F-6323-FB46C34C3596}"/>
              </a:ext>
            </a:extLst>
          </p:cNvPr>
          <p:cNvSpPr/>
          <p:nvPr/>
        </p:nvSpPr>
        <p:spPr>
          <a:xfrm>
            <a:off x="9144" y="1528896"/>
            <a:ext cx="2622884" cy="2286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31EF5-61CA-DC21-4A5A-CA7F1BD532F3}"/>
              </a:ext>
            </a:extLst>
          </p:cNvPr>
          <p:cNvSpPr/>
          <p:nvPr/>
        </p:nvSpPr>
        <p:spPr>
          <a:xfrm>
            <a:off x="9144" y="2922954"/>
            <a:ext cx="2395728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C9-8018-45F5-AE0C-6A32B9863299}"/>
              </a:ext>
            </a:extLst>
          </p:cNvPr>
          <p:cNvSpPr/>
          <p:nvPr/>
        </p:nvSpPr>
        <p:spPr>
          <a:xfrm>
            <a:off x="9144" y="1307230"/>
            <a:ext cx="2651760" cy="21945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1023F-C54F-C85D-DA6F-D20DD6DBC173}"/>
              </a:ext>
            </a:extLst>
          </p:cNvPr>
          <p:cNvSpPr/>
          <p:nvPr/>
        </p:nvSpPr>
        <p:spPr>
          <a:xfrm>
            <a:off x="9144" y="1871598"/>
            <a:ext cx="2926080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781FB-4160-1E6A-3CEB-CE1D2B40A626}"/>
              </a:ext>
            </a:extLst>
          </p:cNvPr>
          <p:cNvSpPr/>
          <p:nvPr/>
        </p:nvSpPr>
        <p:spPr>
          <a:xfrm>
            <a:off x="9147" y="2810298"/>
            <a:ext cx="2862072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8DA4F-4E61-020C-C79F-04E4E62CDBA7}"/>
              </a:ext>
            </a:extLst>
          </p:cNvPr>
          <p:cNvSpPr/>
          <p:nvPr/>
        </p:nvSpPr>
        <p:spPr>
          <a:xfrm>
            <a:off x="9144" y="3035808"/>
            <a:ext cx="3319272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55247-3E82-3DFA-D36E-70A4CEEF7CE0}"/>
              </a:ext>
            </a:extLst>
          </p:cNvPr>
          <p:cNvSpPr/>
          <p:nvPr/>
        </p:nvSpPr>
        <p:spPr>
          <a:xfrm>
            <a:off x="9147" y="2688219"/>
            <a:ext cx="3511296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B4592-8E53-FA4E-A9A0-6CA88B73C26C}"/>
              </a:ext>
            </a:extLst>
          </p:cNvPr>
          <p:cNvSpPr/>
          <p:nvPr/>
        </p:nvSpPr>
        <p:spPr>
          <a:xfrm>
            <a:off x="9147" y="2221650"/>
            <a:ext cx="5376672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82B11B-E1C5-540C-9DD5-F3EB13A04BDF}"/>
              </a:ext>
            </a:extLst>
          </p:cNvPr>
          <p:cNvSpPr/>
          <p:nvPr/>
        </p:nvSpPr>
        <p:spPr>
          <a:xfrm>
            <a:off x="9144" y="2465428"/>
            <a:ext cx="5376672" cy="21945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6B5C917B-995C-812E-AE68-65B8299071D2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BuildingType</a:t>
            </a:r>
            <a:r>
              <a:rPr lang="fr-FR" sz="1000" dirty="0">
                <a:latin typeface="LM Roman 12" panose="00000500000000000000" pitchFamily="50" charset="0"/>
              </a:rPr>
              <a:t> et </a:t>
            </a:r>
            <a:r>
              <a:rPr lang="fr-FR" sz="1000" dirty="0" err="1">
                <a:latin typeface="LM Roman 12" panose="00000500000000000000" pitchFamily="50" charset="0"/>
              </a:rPr>
              <a:t>PrimaryPropertyType</a:t>
            </a:r>
            <a:r>
              <a:rPr lang="fr-FR" sz="1000" dirty="0">
                <a:latin typeface="LM Roman 12" panose="00000500000000000000" pitchFamily="50" charset="0"/>
              </a:rPr>
              <a:t> semblent importants pour la régression.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→ dans l’idéal: traitement des [… 1] pour éviter </a:t>
            </a:r>
            <a:r>
              <a:rPr lang="fr-FR" sz="1000" dirty="0" err="1">
                <a:latin typeface="LM Roman 12" panose="00000500000000000000" pitchFamily="50" charset="0"/>
              </a:rPr>
              <a:t>handle_unknown</a:t>
            </a:r>
            <a:r>
              <a:rPr lang="fr-FR" sz="1000" dirty="0">
                <a:latin typeface="LM Roman 12" panose="00000500000000000000" pitchFamily="50" charset="0"/>
              </a:rPr>
              <a:t> dans le OHE.</a:t>
            </a:r>
            <a:endParaRPr lang="fr-FR" sz="8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1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-1" y="0"/>
            <a:ext cx="3554361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Indicateurs quantitatifs: corrélations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II.2.1. </a:t>
            </a:r>
            <a:r>
              <a:rPr lang="fr-FR" sz="1400" b="1" dirty="0" err="1">
                <a:latin typeface="LM Roman 12" panose="00000500000000000000" pitchFamily="50" charset="0"/>
              </a:rPr>
              <a:t>Targets</a:t>
            </a:r>
            <a:r>
              <a:rPr lang="fr-FR" sz="1400" b="1" dirty="0">
                <a:latin typeface="LM Roman 12" panose="00000500000000000000" pitchFamily="50" charset="0"/>
              </a:rPr>
              <a:t> et </a:t>
            </a:r>
            <a:r>
              <a:rPr lang="fr-FR" sz="1400" b="1" dirty="0" err="1">
                <a:latin typeface="LM Roman 12" panose="00000500000000000000" pitchFamily="50" charset="0"/>
              </a:rPr>
              <a:t>feature</a:t>
            </a:r>
            <a:r>
              <a:rPr lang="fr-FR" sz="1400" b="1" dirty="0">
                <a:latin typeface="LM Roman 12" panose="00000500000000000000" pitchFamily="50" charset="0"/>
              </a:rPr>
              <a:t> particulière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DEFC2E-F806-64F7-7D0E-B2C562FF0F7B}"/>
              </a:ext>
            </a:extLst>
          </p:cNvPr>
          <p:cNvSpPr/>
          <p:nvPr/>
        </p:nvSpPr>
        <p:spPr>
          <a:xfrm>
            <a:off x="467339" y="1263445"/>
            <a:ext cx="4933336" cy="98323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35517-E6D1-EC59-C38B-FB8C7A4A623E}"/>
              </a:ext>
            </a:extLst>
          </p:cNvPr>
          <p:cNvSpPr/>
          <p:nvPr/>
        </p:nvSpPr>
        <p:spPr>
          <a:xfrm>
            <a:off x="398514" y="1780450"/>
            <a:ext cx="5004000" cy="98323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D5B758-D4A9-CE11-FCDE-70DEEA190E15}"/>
              </a:ext>
            </a:extLst>
          </p:cNvPr>
          <p:cNvSpPr/>
          <p:nvPr/>
        </p:nvSpPr>
        <p:spPr>
          <a:xfrm>
            <a:off x="511199" y="1580638"/>
            <a:ext cx="4889476" cy="98323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F0E96A-DD19-9BE0-B2D4-3E72DAAA4C08}"/>
              </a:ext>
            </a:extLst>
          </p:cNvPr>
          <p:cNvSpPr/>
          <p:nvPr/>
        </p:nvSpPr>
        <p:spPr>
          <a:xfrm>
            <a:off x="2858399" y="237600"/>
            <a:ext cx="154800" cy="3280340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1E7F3-0502-7A37-0C20-B2090B509678}"/>
              </a:ext>
            </a:extLst>
          </p:cNvPr>
          <p:cNvSpPr/>
          <p:nvPr/>
        </p:nvSpPr>
        <p:spPr>
          <a:xfrm>
            <a:off x="3708000" y="237600"/>
            <a:ext cx="154800" cy="3348000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EC95AF-4BD9-B59B-5DA8-582C24558349}"/>
              </a:ext>
            </a:extLst>
          </p:cNvPr>
          <p:cNvSpPr/>
          <p:nvPr/>
        </p:nvSpPr>
        <p:spPr>
          <a:xfrm>
            <a:off x="3369598" y="237600"/>
            <a:ext cx="154800" cy="3240000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II.2.2. </a:t>
            </a:r>
            <a:r>
              <a:rPr lang="fr-FR" sz="1400" b="1" dirty="0" err="1">
                <a:latin typeface="LM Roman 12" panose="00000500000000000000" pitchFamily="50" charset="0"/>
              </a:rPr>
              <a:t>Features</a:t>
            </a:r>
            <a:r>
              <a:rPr lang="fr-FR" sz="1400" b="1" dirty="0">
                <a:latin typeface="LM Roman 12" panose="00000500000000000000" pitchFamily="50" charset="0"/>
              </a:rPr>
              <a:t> inintéressantes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8FC619-33FE-4C7A-DFEA-6B6B96A51B49}"/>
              </a:ext>
            </a:extLst>
          </p:cNvPr>
          <p:cNvCxnSpPr>
            <a:cxnSpLocks/>
          </p:cNvCxnSpPr>
          <p:nvPr/>
        </p:nvCxnSpPr>
        <p:spPr>
          <a:xfrm>
            <a:off x="-1" y="904730"/>
            <a:ext cx="11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01B671-46D8-66EC-7AB0-3C18740EFBA5}"/>
              </a:ext>
            </a:extLst>
          </p:cNvPr>
          <p:cNvCxnSpPr>
            <a:cxnSpLocks/>
          </p:cNvCxnSpPr>
          <p:nvPr/>
        </p:nvCxnSpPr>
        <p:spPr>
          <a:xfrm>
            <a:off x="56993" y="1519246"/>
            <a:ext cx="1080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0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II.2.3. </a:t>
            </a:r>
            <a:r>
              <a:rPr lang="fr-FR" sz="1400" b="1" dirty="0" err="1">
                <a:latin typeface="LM Roman 12" panose="00000500000000000000" pitchFamily="50" charset="0"/>
              </a:rPr>
              <a:t>Features</a:t>
            </a:r>
            <a:r>
              <a:rPr lang="fr-FR" sz="1400" b="1" dirty="0">
                <a:latin typeface="LM Roman 12" panose="00000500000000000000" pitchFamily="50" charset="0"/>
              </a:rPr>
              <a:t> redondantes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6C2143-15D7-139E-D6C7-DB06FCC3D9F0}"/>
              </a:ext>
            </a:extLst>
          </p:cNvPr>
          <p:cNvSpPr/>
          <p:nvPr/>
        </p:nvSpPr>
        <p:spPr>
          <a:xfrm>
            <a:off x="467339" y="539955"/>
            <a:ext cx="663371" cy="100284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26D2F1-DA75-3660-4754-DD42D790F63B}"/>
              </a:ext>
            </a:extLst>
          </p:cNvPr>
          <p:cNvSpPr/>
          <p:nvPr/>
        </p:nvSpPr>
        <p:spPr>
          <a:xfrm>
            <a:off x="518961" y="1571728"/>
            <a:ext cx="611750" cy="100284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DD31B9-822D-68AD-DF0D-284DCA3E690B}"/>
              </a:ext>
            </a:extLst>
          </p:cNvPr>
          <p:cNvSpPr/>
          <p:nvPr/>
        </p:nvSpPr>
        <p:spPr>
          <a:xfrm>
            <a:off x="388680" y="2091533"/>
            <a:ext cx="742029" cy="100879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0A5826-FF4F-E64C-E578-42872AA5EBBB}"/>
              </a:ext>
            </a:extLst>
          </p:cNvPr>
          <p:cNvSpPr/>
          <p:nvPr/>
        </p:nvSpPr>
        <p:spPr>
          <a:xfrm>
            <a:off x="518962" y="2189726"/>
            <a:ext cx="611748" cy="100879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E63B9-C138-6F4C-F199-3ACA608536D3}"/>
              </a:ext>
            </a:extLst>
          </p:cNvPr>
          <p:cNvSpPr/>
          <p:nvPr/>
        </p:nvSpPr>
        <p:spPr>
          <a:xfrm>
            <a:off x="619738" y="2398324"/>
            <a:ext cx="510971" cy="100879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754167-DB45-1191-6786-03C49E626EB8}"/>
              </a:ext>
            </a:extLst>
          </p:cNvPr>
          <p:cNvSpPr/>
          <p:nvPr/>
        </p:nvSpPr>
        <p:spPr>
          <a:xfrm>
            <a:off x="339675" y="2711220"/>
            <a:ext cx="791034" cy="91441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C385A2-9C99-1FEB-9CAC-A347BEF67218}"/>
              </a:ext>
            </a:extLst>
          </p:cNvPr>
          <p:cNvCxnSpPr>
            <a:cxnSpLocks/>
            <a:stCxn id="19" idx="1"/>
            <a:endCxn id="19" idx="3"/>
          </p:cNvCxnSpPr>
          <p:nvPr/>
        </p:nvCxnSpPr>
        <p:spPr>
          <a:xfrm>
            <a:off x="467339" y="590097"/>
            <a:ext cx="6633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E1CE06-18B0-2D4F-F4AF-83B1A059F85F}"/>
              </a:ext>
            </a:extLst>
          </p:cNvPr>
          <p:cNvCxnSpPr>
            <a:cxnSpLocks/>
            <a:stCxn id="21" idx="1"/>
            <a:endCxn id="21" idx="3"/>
          </p:cNvCxnSpPr>
          <p:nvPr/>
        </p:nvCxnSpPr>
        <p:spPr>
          <a:xfrm>
            <a:off x="388680" y="2141973"/>
            <a:ext cx="7420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A9B585-EC20-9373-C9B4-E0949AEAA886}"/>
              </a:ext>
            </a:extLst>
          </p:cNvPr>
          <p:cNvCxnSpPr>
            <a:cxnSpLocks/>
            <a:stCxn id="22" idx="1"/>
            <a:endCxn id="22" idx="3"/>
          </p:cNvCxnSpPr>
          <p:nvPr/>
        </p:nvCxnSpPr>
        <p:spPr>
          <a:xfrm>
            <a:off x="518962" y="2240166"/>
            <a:ext cx="6117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08FC77-6C99-402C-C1D3-2BFA5D05A616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619738" y="2448764"/>
            <a:ext cx="5109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C35FFF-85E0-B464-B4DB-E2523A68BE5C}"/>
              </a:ext>
            </a:extLst>
          </p:cNvPr>
          <p:cNvCxnSpPr>
            <a:cxnSpLocks/>
            <a:stCxn id="24" idx="1"/>
            <a:endCxn id="24" idx="3"/>
          </p:cNvCxnSpPr>
          <p:nvPr/>
        </p:nvCxnSpPr>
        <p:spPr>
          <a:xfrm>
            <a:off x="339675" y="2756941"/>
            <a:ext cx="7910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25598F-872F-28C4-11EF-3E1B8905C48C}"/>
              </a:ext>
            </a:extLst>
          </p:cNvPr>
          <p:cNvSpPr/>
          <p:nvPr/>
        </p:nvSpPr>
        <p:spPr>
          <a:xfrm>
            <a:off x="493149" y="1360260"/>
            <a:ext cx="637560" cy="97250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248A83-518D-C057-156D-719104D647C7}"/>
              </a:ext>
            </a:extLst>
          </p:cNvPr>
          <p:cNvSpPr/>
          <p:nvPr/>
        </p:nvSpPr>
        <p:spPr>
          <a:xfrm>
            <a:off x="388680" y="1776659"/>
            <a:ext cx="742028" cy="107851"/>
          </a:xfrm>
          <a:prstGeom prst="rect">
            <a:avLst/>
          </a:prstGeom>
          <a:solidFill>
            <a:srgbClr val="7030A0">
              <a:alpha val="40000"/>
            </a:srgb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186D97-CEB5-F126-CF92-387E8562298D}"/>
              </a:ext>
            </a:extLst>
          </p:cNvPr>
          <p:cNvCxnSpPr>
            <a:cxnSpLocks/>
            <a:stCxn id="52" idx="1"/>
            <a:endCxn id="52" idx="3"/>
          </p:cNvCxnSpPr>
          <p:nvPr/>
        </p:nvCxnSpPr>
        <p:spPr>
          <a:xfrm>
            <a:off x="493149" y="1408885"/>
            <a:ext cx="6375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C207D3-F0FA-64C6-A9A4-3AB1E8356954}"/>
              </a:ext>
            </a:extLst>
          </p:cNvPr>
          <p:cNvCxnSpPr>
            <a:cxnSpLocks/>
          </p:cNvCxnSpPr>
          <p:nvPr/>
        </p:nvCxnSpPr>
        <p:spPr>
          <a:xfrm>
            <a:off x="-1" y="904730"/>
            <a:ext cx="11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8996D1-6ECF-A6BA-34C5-60A6511E8D68}"/>
              </a:ext>
            </a:extLst>
          </p:cNvPr>
          <p:cNvCxnSpPr>
            <a:cxnSpLocks/>
          </p:cNvCxnSpPr>
          <p:nvPr/>
        </p:nvCxnSpPr>
        <p:spPr>
          <a:xfrm>
            <a:off x="56993" y="1519246"/>
            <a:ext cx="1080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5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II.2.3. </a:t>
            </a:r>
            <a:r>
              <a:rPr lang="fr-FR" sz="1400" b="1" dirty="0" err="1">
                <a:latin typeface="LM Roman 12" panose="00000500000000000000" pitchFamily="50" charset="0"/>
              </a:rPr>
              <a:t>Features</a:t>
            </a:r>
            <a:r>
              <a:rPr lang="fr-FR" sz="1400" b="1" dirty="0">
                <a:latin typeface="LM Roman 12" panose="00000500000000000000" pitchFamily="50" charset="0"/>
              </a:rPr>
              <a:t> redondantes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C385A2-9C99-1FEB-9CAC-A347BEF67218}"/>
              </a:ext>
            </a:extLst>
          </p:cNvPr>
          <p:cNvCxnSpPr>
            <a:cxnSpLocks/>
          </p:cNvCxnSpPr>
          <p:nvPr/>
        </p:nvCxnSpPr>
        <p:spPr>
          <a:xfrm>
            <a:off x="467339" y="590097"/>
            <a:ext cx="6633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E1CE06-18B0-2D4F-F4AF-83B1A059F85F}"/>
              </a:ext>
            </a:extLst>
          </p:cNvPr>
          <p:cNvCxnSpPr>
            <a:cxnSpLocks/>
          </p:cNvCxnSpPr>
          <p:nvPr/>
        </p:nvCxnSpPr>
        <p:spPr>
          <a:xfrm>
            <a:off x="388680" y="2141973"/>
            <a:ext cx="7420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A9B585-EC20-9373-C9B4-E0949AEAA886}"/>
              </a:ext>
            </a:extLst>
          </p:cNvPr>
          <p:cNvCxnSpPr>
            <a:cxnSpLocks/>
          </p:cNvCxnSpPr>
          <p:nvPr/>
        </p:nvCxnSpPr>
        <p:spPr>
          <a:xfrm>
            <a:off x="518962" y="2240166"/>
            <a:ext cx="6117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08FC77-6C99-402C-C1D3-2BFA5D05A616}"/>
              </a:ext>
            </a:extLst>
          </p:cNvPr>
          <p:cNvCxnSpPr>
            <a:cxnSpLocks/>
          </p:cNvCxnSpPr>
          <p:nvPr/>
        </p:nvCxnSpPr>
        <p:spPr>
          <a:xfrm>
            <a:off x="619738" y="2448764"/>
            <a:ext cx="5109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C35FFF-85E0-B464-B4DB-E2523A68BE5C}"/>
              </a:ext>
            </a:extLst>
          </p:cNvPr>
          <p:cNvCxnSpPr>
            <a:cxnSpLocks/>
          </p:cNvCxnSpPr>
          <p:nvPr/>
        </p:nvCxnSpPr>
        <p:spPr>
          <a:xfrm>
            <a:off x="339675" y="2756941"/>
            <a:ext cx="7910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B060497-0B09-8B18-E15E-BF4B976CC0F9}"/>
              </a:ext>
            </a:extLst>
          </p:cNvPr>
          <p:cNvSpPr/>
          <p:nvPr/>
        </p:nvSpPr>
        <p:spPr>
          <a:xfrm>
            <a:off x="619738" y="642611"/>
            <a:ext cx="510971" cy="1002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7A4CA9-E2AD-411F-19F5-8F2395471204}"/>
              </a:ext>
            </a:extLst>
          </p:cNvPr>
          <p:cNvSpPr/>
          <p:nvPr/>
        </p:nvSpPr>
        <p:spPr>
          <a:xfrm>
            <a:off x="504208" y="740592"/>
            <a:ext cx="626501" cy="111961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38F6F5-5ED5-33CE-2E78-F487C501AA68}"/>
              </a:ext>
            </a:extLst>
          </p:cNvPr>
          <p:cNvSpPr/>
          <p:nvPr/>
        </p:nvSpPr>
        <p:spPr>
          <a:xfrm>
            <a:off x="593540" y="1989834"/>
            <a:ext cx="537169" cy="87364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C09FC8-7E07-109C-A1CF-C2C2EC47F6C3}"/>
              </a:ext>
            </a:extLst>
          </p:cNvPr>
          <p:cNvSpPr/>
          <p:nvPr/>
        </p:nvSpPr>
        <p:spPr>
          <a:xfrm>
            <a:off x="619738" y="2297445"/>
            <a:ext cx="510971" cy="93815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7B81B6-EC3F-35AE-264E-2307AFDDEAAC}"/>
              </a:ext>
            </a:extLst>
          </p:cNvPr>
          <p:cNvSpPr/>
          <p:nvPr/>
        </p:nvSpPr>
        <p:spPr>
          <a:xfrm>
            <a:off x="575495" y="2606735"/>
            <a:ext cx="555214" cy="91442"/>
          </a:xfrm>
          <a:prstGeom prst="rect">
            <a:avLst/>
          </a:prstGeom>
          <a:solidFill>
            <a:schemeClr val="accent1">
              <a:alpha val="4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E84853-5F62-7006-A500-33B73C4AC6B0}"/>
              </a:ext>
            </a:extLst>
          </p:cNvPr>
          <p:cNvCxnSpPr>
            <a:cxnSpLocks/>
            <a:stCxn id="44" idx="1"/>
            <a:endCxn id="44" idx="3"/>
          </p:cNvCxnSpPr>
          <p:nvPr/>
        </p:nvCxnSpPr>
        <p:spPr>
          <a:xfrm>
            <a:off x="619738" y="2344353"/>
            <a:ext cx="5109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98C0EA-AA71-DBF5-3B93-CF283774FAB5}"/>
              </a:ext>
            </a:extLst>
          </p:cNvPr>
          <p:cNvCxnSpPr>
            <a:cxnSpLocks/>
            <a:stCxn id="42" idx="1"/>
            <a:endCxn id="42" idx="3"/>
          </p:cNvCxnSpPr>
          <p:nvPr/>
        </p:nvCxnSpPr>
        <p:spPr>
          <a:xfrm>
            <a:off x="504208" y="796573"/>
            <a:ext cx="62650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186D97-CEB5-F126-CF92-387E8562298D}"/>
              </a:ext>
            </a:extLst>
          </p:cNvPr>
          <p:cNvCxnSpPr>
            <a:cxnSpLocks/>
          </p:cNvCxnSpPr>
          <p:nvPr/>
        </p:nvCxnSpPr>
        <p:spPr>
          <a:xfrm>
            <a:off x="493149" y="1408885"/>
            <a:ext cx="6375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C207D3-F0FA-64C6-A9A4-3AB1E8356954}"/>
              </a:ext>
            </a:extLst>
          </p:cNvPr>
          <p:cNvCxnSpPr>
            <a:cxnSpLocks/>
          </p:cNvCxnSpPr>
          <p:nvPr/>
        </p:nvCxnSpPr>
        <p:spPr>
          <a:xfrm>
            <a:off x="-1" y="904730"/>
            <a:ext cx="11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8996D1-6ECF-A6BA-34C5-60A6511E8D68}"/>
              </a:ext>
            </a:extLst>
          </p:cNvPr>
          <p:cNvCxnSpPr>
            <a:cxnSpLocks/>
          </p:cNvCxnSpPr>
          <p:nvPr/>
        </p:nvCxnSpPr>
        <p:spPr>
          <a:xfrm>
            <a:off x="56993" y="1519246"/>
            <a:ext cx="1080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13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II.2.3. </a:t>
            </a:r>
            <a:r>
              <a:rPr lang="fr-FR" sz="1400" b="1" dirty="0" err="1">
                <a:latin typeface="LM Roman 12" panose="00000500000000000000" pitchFamily="50" charset="0"/>
              </a:rPr>
              <a:t>Features</a:t>
            </a:r>
            <a:r>
              <a:rPr lang="fr-FR" sz="1400" b="1" dirty="0">
                <a:latin typeface="LM Roman 12" panose="00000500000000000000" pitchFamily="50" charset="0"/>
              </a:rPr>
              <a:t> redondantes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2EDBCC-0275-84C6-D945-9946BAF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538"/>
            <a:ext cx="5400675" cy="33712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8EF947-566E-64C3-573E-A49ABEDAF4A2}"/>
              </a:ext>
            </a:extLst>
          </p:cNvPr>
          <p:cNvSpPr/>
          <p:nvPr/>
        </p:nvSpPr>
        <p:spPr>
          <a:xfrm>
            <a:off x="570580" y="334296"/>
            <a:ext cx="560132" cy="98324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CC1E32-7BF9-811A-6133-FC4827C78CF1}"/>
              </a:ext>
            </a:extLst>
          </p:cNvPr>
          <p:cNvSpPr/>
          <p:nvPr/>
        </p:nvSpPr>
        <p:spPr>
          <a:xfrm>
            <a:off x="187272" y="1885490"/>
            <a:ext cx="943439" cy="98324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D7AAED-8B3D-B7B3-F34E-63077AD8FC29}"/>
              </a:ext>
            </a:extLst>
          </p:cNvPr>
          <p:cNvSpPr/>
          <p:nvPr/>
        </p:nvSpPr>
        <p:spPr>
          <a:xfrm>
            <a:off x="467340" y="1679447"/>
            <a:ext cx="663372" cy="98324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A70EC-E07B-114B-CFDD-55833808D8A8}"/>
              </a:ext>
            </a:extLst>
          </p:cNvPr>
          <p:cNvSpPr/>
          <p:nvPr/>
        </p:nvSpPr>
        <p:spPr>
          <a:xfrm>
            <a:off x="388681" y="955690"/>
            <a:ext cx="742029" cy="98324"/>
          </a:xfrm>
          <a:prstGeom prst="rect">
            <a:avLst/>
          </a:prstGeom>
          <a:solidFill>
            <a:srgbClr val="92D050">
              <a:alpha val="40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AB4CF5-EAAA-1D15-3F64-C7B4E18C7C72}"/>
              </a:ext>
            </a:extLst>
          </p:cNvPr>
          <p:cNvCxnSpPr>
            <a:stCxn id="11" idx="1"/>
            <a:endCxn id="11" idx="3"/>
          </p:cNvCxnSpPr>
          <p:nvPr/>
        </p:nvCxnSpPr>
        <p:spPr>
          <a:xfrm>
            <a:off x="187272" y="1934652"/>
            <a:ext cx="94343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54F704-6051-1588-5C91-61D6B43384AF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570580" y="383458"/>
            <a:ext cx="56013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C385A2-9C99-1FEB-9CAC-A347BEF67218}"/>
              </a:ext>
            </a:extLst>
          </p:cNvPr>
          <p:cNvCxnSpPr>
            <a:cxnSpLocks/>
          </p:cNvCxnSpPr>
          <p:nvPr/>
        </p:nvCxnSpPr>
        <p:spPr>
          <a:xfrm>
            <a:off x="467339" y="590097"/>
            <a:ext cx="6633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E1CE06-18B0-2D4F-F4AF-83B1A059F85F}"/>
              </a:ext>
            </a:extLst>
          </p:cNvPr>
          <p:cNvCxnSpPr>
            <a:cxnSpLocks/>
          </p:cNvCxnSpPr>
          <p:nvPr/>
        </p:nvCxnSpPr>
        <p:spPr>
          <a:xfrm>
            <a:off x="388680" y="2141973"/>
            <a:ext cx="74202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A9B585-EC20-9373-C9B4-E0949AEAA886}"/>
              </a:ext>
            </a:extLst>
          </p:cNvPr>
          <p:cNvCxnSpPr>
            <a:cxnSpLocks/>
          </p:cNvCxnSpPr>
          <p:nvPr/>
        </p:nvCxnSpPr>
        <p:spPr>
          <a:xfrm>
            <a:off x="518962" y="2240166"/>
            <a:ext cx="61174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08FC77-6C99-402C-C1D3-2BFA5D05A616}"/>
              </a:ext>
            </a:extLst>
          </p:cNvPr>
          <p:cNvCxnSpPr>
            <a:cxnSpLocks/>
          </p:cNvCxnSpPr>
          <p:nvPr/>
        </p:nvCxnSpPr>
        <p:spPr>
          <a:xfrm>
            <a:off x="619738" y="2448764"/>
            <a:ext cx="5109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1C35FFF-85E0-B464-B4DB-E2523A68BE5C}"/>
              </a:ext>
            </a:extLst>
          </p:cNvPr>
          <p:cNvCxnSpPr>
            <a:cxnSpLocks/>
          </p:cNvCxnSpPr>
          <p:nvPr/>
        </p:nvCxnSpPr>
        <p:spPr>
          <a:xfrm>
            <a:off x="339675" y="2756941"/>
            <a:ext cx="79103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E84853-5F62-7006-A500-33B73C4AC6B0}"/>
              </a:ext>
            </a:extLst>
          </p:cNvPr>
          <p:cNvCxnSpPr>
            <a:cxnSpLocks/>
          </p:cNvCxnSpPr>
          <p:nvPr/>
        </p:nvCxnSpPr>
        <p:spPr>
          <a:xfrm>
            <a:off x="619738" y="2344353"/>
            <a:ext cx="51097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B98C0EA-AA71-DBF5-3B93-CF283774FAB5}"/>
              </a:ext>
            </a:extLst>
          </p:cNvPr>
          <p:cNvCxnSpPr>
            <a:cxnSpLocks/>
          </p:cNvCxnSpPr>
          <p:nvPr/>
        </p:nvCxnSpPr>
        <p:spPr>
          <a:xfrm>
            <a:off x="504208" y="796573"/>
            <a:ext cx="62650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186D97-CEB5-F126-CF92-387E8562298D}"/>
              </a:ext>
            </a:extLst>
          </p:cNvPr>
          <p:cNvCxnSpPr>
            <a:cxnSpLocks/>
          </p:cNvCxnSpPr>
          <p:nvPr/>
        </p:nvCxnSpPr>
        <p:spPr>
          <a:xfrm>
            <a:off x="493149" y="1408885"/>
            <a:ext cx="6375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C207D3-F0FA-64C6-A9A4-3AB1E8356954}"/>
              </a:ext>
            </a:extLst>
          </p:cNvPr>
          <p:cNvCxnSpPr>
            <a:cxnSpLocks/>
          </p:cNvCxnSpPr>
          <p:nvPr/>
        </p:nvCxnSpPr>
        <p:spPr>
          <a:xfrm>
            <a:off x="-1" y="904730"/>
            <a:ext cx="1116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8996D1-6ECF-A6BA-34C5-60A6511E8D68}"/>
              </a:ext>
            </a:extLst>
          </p:cNvPr>
          <p:cNvCxnSpPr>
            <a:cxnSpLocks/>
          </p:cNvCxnSpPr>
          <p:nvPr/>
        </p:nvCxnSpPr>
        <p:spPr>
          <a:xfrm>
            <a:off x="56993" y="1519246"/>
            <a:ext cx="1080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0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II.2.4. </a:t>
            </a:r>
            <a:r>
              <a:rPr lang="fr-FR" sz="1400" b="1" dirty="0" err="1">
                <a:latin typeface="LM Roman 12" panose="00000500000000000000" pitchFamily="50" charset="0"/>
              </a:rPr>
              <a:t>Leakage</a:t>
            </a:r>
            <a:r>
              <a:rPr lang="fr-FR" sz="1400" b="1" dirty="0">
                <a:latin typeface="LM Roman 12" panose="00000500000000000000" pitchFamily="50" charset="0"/>
              </a:rPr>
              <a:t> en gardant </a:t>
            </a:r>
            <a:r>
              <a:rPr lang="fr-FR" sz="1400" b="1" dirty="0" err="1">
                <a:latin typeface="LM Roman 12" panose="00000500000000000000" pitchFamily="50" charset="0"/>
              </a:rPr>
              <a:t>electricity</a:t>
            </a:r>
            <a:r>
              <a:rPr lang="fr-FR" sz="1400" b="1" dirty="0">
                <a:latin typeface="LM Roman 12" panose="00000500000000000000" pitchFamily="50" charset="0"/>
              </a:rPr>
              <a:t>, </a:t>
            </a:r>
            <a:r>
              <a:rPr lang="fr-FR" sz="1400" b="1" dirty="0" err="1">
                <a:latin typeface="LM Roman 12" panose="00000500000000000000" pitchFamily="50" charset="0"/>
              </a:rPr>
              <a:t>steam</a:t>
            </a:r>
            <a:r>
              <a:rPr lang="fr-FR" sz="1400" b="1" dirty="0">
                <a:latin typeface="LM Roman 12" panose="00000500000000000000" pitchFamily="50" charset="0"/>
              </a:rPr>
              <a:t> et </a:t>
            </a:r>
            <a:r>
              <a:rPr lang="fr-FR" sz="1400" b="1" dirty="0" err="1">
                <a:latin typeface="LM Roman 12" panose="00000500000000000000" pitchFamily="50" charset="0"/>
              </a:rPr>
              <a:t>gas</a:t>
            </a:r>
            <a:r>
              <a:rPr lang="fr-FR" sz="1400" b="1" dirty="0">
                <a:latin typeface="LM Roman 12" panose="00000500000000000000" pitchFamily="50" charset="0"/>
              </a:rPr>
              <a:t> ?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57" name="ZoneTexte 9">
            <a:extLst>
              <a:ext uri="{FF2B5EF4-FFF2-40B4-BE49-F238E27FC236}">
                <a16:creationId xmlns:a16="http://schemas.microsoft.com/office/drawing/2014/main" id="{47F92D58-077E-C952-9AA2-E7BCB373A073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données identiques à </a:t>
            </a:r>
            <a:r>
              <a:rPr lang="fr-FR" sz="1000" dirty="0" err="1">
                <a:latin typeface="LM Roman 12" panose="00000500000000000000" pitchFamily="50" charset="0"/>
              </a:rPr>
              <a:t>qques</a:t>
            </a:r>
            <a:r>
              <a:rPr lang="fr-FR" sz="1000" dirty="0">
                <a:latin typeface="LM Roman 12" panose="00000500000000000000" pitchFamily="50" charset="0"/>
              </a:rPr>
              <a:t> exceptions près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SiteEUIWN</a:t>
            </a:r>
            <a:r>
              <a:rPr lang="fr-FR" sz="1000" dirty="0">
                <a:latin typeface="LM Roman 12" panose="00000500000000000000" pitchFamily="50" charset="0"/>
              </a:rPr>
              <a:t> ≈ (</a:t>
            </a:r>
            <a:r>
              <a:rPr lang="fr-FR" sz="1000" dirty="0" err="1">
                <a:latin typeface="LM Roman 12" panose="00000500000000000000" pitchFamily="50" charset="0"/>
              </a:rPr>
              <a:t>Electricity</a:t>
            </a:r>
            <a:r>
              <a:rPr lang="fr-FR" sz="1000" dirty="0">
                <a:latin typeface="LM Roman 12" panose="00000500000000000000" pitchFamily="50" charset="0"/>
              </a:rPr>
              <a:t> + Steam + Gas)/GFA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C91F6-77EC-12FD-10AE-0447B62C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70" y="229323"/>
            <a:ext cx="4668105" cy="2902252"/>
          </a:xfrm>
          <a:prstGeom prst="rect">
            <a:avLst/>
          </a:prstGeom>
        </p:spPr>
      </p:pic>
      <p:sp>
        <p:nvSpPr>
          <p:cNvPr id="4" name="ZoneTexte 9">
            <a:extLst>
              <a:ext uri="{FF2B5EF4-FFF2-40B4-BE49-F238E27FC236}">
                <a16:creationId xmlns:a16="http://schemas.microsoft.com/office/drawing/2014/main" id="{9B910A53-048D-1226-6C71-80DC44EADDF0}"/>
              </a:ext>
            </a:extLst>
          </p:cNvPr>
          <p:cNvSpPr txBox="1"/>
          <p:nvPr/>
        </p:nvSpPr>
        <p:spPr>
          <a:xfrm>
            <a:off x="2750647" y="3130241"/>
            <a:ext cx="545383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 err="1">
                <a:latin typeface="LM Roman 12" panose="00000500000000000000" pitchFamily="50" charset="0"/>
              </a:rPr>
              <a:t>df.index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EDC87D-B225-8A00-A21A-5784E51A0D52}"/>
              </a:ext>
            </a:extLst>
          </p:cNvPr>
          <p:cNvSpPr/>
          <p:nvPr/>
        </p:nvSpPr>
        <p:spPr>
          <a:xfrm>
            <a:off x="3800168" y="208675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858B85-B984-2A10-6C08-001D4F979D14}"/>
              </a:ext>
            </a:extLst>
          </p:cNvPr>
          <p:cNvSpPr/>
          <p:nvPr/>
        </p:nvSpPr>
        <p:spPr>
          <a:xfrm>
            <a:off x="5161936" y="921514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FBDEBF-7A2B-745D-4291-8E70548B0D91}"/>
              </a:ext>
            </a:extLst>
          </p:cNvPr>
          <p:cNvSpPr/>
          <p:nvPr/>
        </p:nvSpPr>
        <p:spPr>
          <a:xfrm>
            <a:off x="3785420" y="994072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277D04-E2F2-76F6-6D5E-8664ED27EDEC}"/>
              </a:ext>
            </a:extLst>
          </p:cNvPr>
          <p:cNvSpPr/>
          <p:nvPr/>
        </p:nvSpPr>
        <p:spPr>
          <a:xfrm>
            <a:off x="4301614" y="903374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AA6BD9E-4267-31FD-93D7-8D481A500550}"/>
              </a:ext>
            </a:extLst>
          </p:cNvPr>
          <p:cNvSpPr/>
          <p:nvPr/>
        </p:nvSpPr>
        <p:spPr>
          <a:xfrm>
            <a:off x="2956970" y="1490919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88AFAA-E2E9-6667-1529-78AF8359AE67}"/>
              </a:ext>
            </a:extLst>
          </p:cNvPr>
          <p:cNvSpPr/>
          <p:nvPr/>
        </p:nvSpPr>
        <p:spPr>
          <a:xfrm>
            <a:off x="3397046" y="1311221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61B179-B78E-F1E4-551C-6014EC7B1BCB}"/>
              </a:ext>
            </a:extLst>
          </p:cNvPr>
          <p:cNvSpPr/>
          <p:nvPr/>
        </p:nvSpPr>
        <p:spPr>
          <a:xfrm>
            <a:off x="4291782" y="1208483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C6C327-74A1-6630-3D75-0436F0054474}"/>
              </a:ext>
            </a:extLst>
          </p:cNvPr>
          <p:cNvSpPr/>
          <p:nvPr/>
        </p:nvSpPr>
        <p:spPr>
          <a:xfrm>
            <a:off x="2966802" y="736396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CE8206-D5EA-6E00-D28F-E27371571DA6}"/>
              </a:ext>
            </a:extLst>
          </p:cNvPr>
          <p:cNvSpPr/>
          <p:nvPr/>
        </p:nvSpPr>
        <p:spPr>
          <a:xfrm>
            <a:off x="1710813" y="936603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C70BA5-C2A1-311E-4BC1-2AC362549360}"/>
              </a:ext>
            </a:extLst>
          </p:cNvPr>
          <p:cNvSpPr/>
          <p:nvPr/>
        </p:nvSpPr>
        <p:spPr>
          <a:xfrm>
            <a:off x="1649054" y="1030862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C57990-49AF-A3C0-0E60-17D6ACCFFAB1}"/>
              </a:ext>
            </a:extLst>
          </p:cNvPr>
          <p:cNvSpPr/>
          <p:nvPr/>
        </p:nvSpPr>
        <p:spPr>
          <a:xfrm>
            <a:off x="1091380" y="341420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04A7F0-692E-5A88-27AA-E987145FA29A}"/>
              </a:ext>
            </a:extLst>
          </p:cNvPr>
          <p:cNvSpPr/>
          <p:nvPr/>
        </p:nvSpPr>
        <p:spPr>
          <a:xfrm>
            <a:off x="1086465" y="424996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7D57404-8634-240E-AC1D-11A76BD20283}"/>
              </a:ext>
            </a:extLst>
          </p:cNvPr>
          <p:cNvSpPr/>
          <p:nvPr/>
        </p:nvSpPr>
        <p:spPr>
          <a:xfrm>
            <a:off x="4545201" y="1435148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1B0FBF-5E32-0EA0-C6E9-28ED3745FB03}"/>
              </a:ext>
            </a:extLst>
          </p:cNvPr>
          <p:cNvSpPr/>
          <p:nvPr/>
        </p:nvSpPr>
        <p:spPr>
          <a:xfrm>
            <a:off x="5019368" y="1350048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7BD6F0-5DFD-EE03-E86B-05ECDCD23141}"/>
              </a:ext>
            </a:extLst>
          </p:cNvPr>
          <p:cNvSpPr/>
          <p:nvPr/>
        </p:nvSpPr>
        <p:spPr>
          <a:xfrm>
            <a:off x="1086465" y="2170220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1830316-9BB8-627D-C98E-5BEF1535DA15}"/>
              </a:ext>
            </a:extLst>
          </p:cNvPr>
          <p:cNvSpPr/>
          <p:nvPr/>
        </p:nvSpPr>
        <p:spPr>
          <a:xfrm>
            <a:off x="1725254" y="1294277"/>
            <a:ext cx="142568" cy="1386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9">
            <a:extLst>
              <a:ext uri="{FF2B5EF4-FFF2-40B4-BE49-F238E27FC236}">
                <a16:creationId xmlns:a16="http://schemas.microsoft.com/office/drawing/2014/main" id="{AE0AFA4E-2F74-3B98-B880-002F61EECF4D}"/>
              </a:ext>
            </a:extLst>
          </p:cNvPr>
          <p:cNvSpPr txBox="1"/>
          <p:nvPr/>
        </p:nvSpPr>
        <p:spPr>
          <a:xfrm rot="16200000">
            <a:off x="41225" y="1637071"/>
            <a:ext cx="872393" cy="153888"/>
          </a:xfrm>
          <a:prstGeom prst="rect">
            <a:avLst/>
          </a:prstGeom>
          <a:solidFill>
            <a:schemeClr val="accent5">
              <a:alpha val="6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 err="1">
                <a:latin typeface="LM Roman 12" panose="00000500000000000000" pitchFamily="50" charset="0"/>
              </a:rPr>
              <a:t>SiteEnergyUse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sp>
        <p:nvSpPr>
          <p:cNvPr id="47" name="ZoneTexte 9">
            <a:extLst>
              <a:ext uri="{FF2B5EF4-FFF2-40B4-BE49-F238E27FC236}">
                <a16:creationId xmlns:a16="http://schemas.microsoft.com/office/drawing/2014/main" id="{3B73DC0C-20B7-609C-CC34-9E660F987BE4}"/>
              </a:ext>
            </a:extLst>
          </p:cNvPr>
          <p:cNvSpPr txBox="1"/>
          <p:nvPr/>
        </p:nvSpPr>
        <p:spPr>
          <a:xfrm rot="16200000">
            <a:off x="-141775" y="1619393"/>
            <a:ext cx="1570484" cy="153888"/>
          </a:xfrm>
          <a:prstGeom prst="rect">
            <a:avLst/>
          </a:prstGeom>
          <a:solidFill>
            <a:schemeClr val="accent2">
              <a:alpha val="6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 err="1">
                <a:latin typeface="LM Roman 12" panose="00000500000000000000" pitchFamily="50" charset="0"/>
              </a:rPr>
              <a:t>Electricity</a:t>
            </a:r>
            <a:r>
              <a:rPr lang="fr-FR" sz="1000" dirty="0">
                <a:latin typeface="LM Roman 12" panose="00000500000000000000" pitchFamily="50" charset="0"/>
              </a:rPr>
              <a:t> + Steam + Gas</a:t>
            </a:r>
            <a:endParaRPr lang="fr-FR" sz="8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873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II.2.5. Corrélations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57" name="ZoneTexte 9">
            <a:extLst>
              <a:ext uri="{FF2B5EF4-FFF2-40B4-BE49-F238E27FC236}">
                <a16:creationId xmlns:a16="http://schemas.microsoft.com/office/drawing/2014/main" id="{47F92D58-077E-C952-9AA2-E7BCB373A073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corrélations de {</a:t>
            </a:r>
            <a:r>
              <a:rPr lang="fr-FR" sz="1000" dirty="0" err="1">
                <a:latin typeface="LM Roman 12" panose="00000500000000000000" pitchFamily="50" charset="0"/>
              </a:rPr>
              <a:t>n_buildings</a:t>
            </a:r>
            <a:r>
              <a:rPr lang="fr-FR" sz="1000" dirty="0">
                <a:latin typeface="LM Roman 12" panose="00000500000000000000" pitchFamily="50" charset="0"/>
              </a:rPr>
              <a:t>, </a:t>
            </a:r>
            <a:r>
              <a:rPr lang="fr-FR" sz="1000" dirty="0" err="1">
                <a:latin typeface="LM Roman 12" panose="00000500000000000000" pitchFamily="50" charset="0"/>
              </a:rPr>
              <a:t>GFA_buildings</a:t>
            </a:r>
            <a:r>
              <a:rPr lang="fr-FR" sz="1000" dirty="0">
                <a:latin typeface="LM Roman 12" panose="00000500000000000000" pitchFamily="50" charset="0"/>
              </a:rPr>
              <a:t> et </a:t>
            </a:r>
            <a:r>
              <a:rPr lang="fr-FR" sz="1000" dirty="0" err="1">
                <a:latin typeface="LM Roman 12" panose="00000500000000000000" pitchFamily="50" charset="0"/>
              </a:rPr>
              <a:t>Electricity</a:t>
            </a:r>
            <a:r>
              <a:rPr lang="fr-FR" sz="1000" dirty="0">
                <a:latin typeface="LM Roman 12" panose="00000500000000000000" pitchFamily="50" charset="0"/>
              </a:rPr>
              <a:t>}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et {GHGEI et </a:t>
            </a:r>
            <a:r>
              <a:rPr lang="fr-FR" sz="1000" dirty="0" err="1">
                <a:latin typeface="LM Roman 12" panose="00000500000000000000" pitchFamily="50" charset="0"/>
              </a:rPr>
              <a:t>SiteEUIWN</a:t>
            </a:r>
            <a:r>
              <a:rPr lang="fr-FR" sz="1000" dirty="0">
                <a:latin typeface="LM Roman 12" panose="00000500000000000000" pitchFamily="50" charset="0"/>
              </a:rPr>
              <a:t>} élevées mais pas alarmantes.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0D8114-5058-1BF1-08BB-D587CF6B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20" y="471891"/>
            <a:ext cx="3563035" cy="24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II.3. Indicateurs peu remplis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DE696-700B-348E-0C40-544907C2F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90" y="570271"/>
            <a:ext cx="3434894" cy="2792361"/>
          </a:xfrm>
          <a:prstGeom prst="rect">
            <a:avLst/>
          </a:prstGeom>
        </p:spPr>
      </p:pic>
      <p:sp>
        <p:nvSpPr>
          <p:cNvPr id="4" name="ZoneTexte 9">
            <a:extLst>
              <a:ext uri="{FF2B5EF4-FFF2-40B4-BE49-F238E27FC236}">
                <a16:creationId xmlns:a16="http://schemas.microsoft.com/office/drawing/2014/main" id="{237C7145-8223-2599-D9AF-1A0D5E088C48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ENERGYSTARScore</a:t>
            </a:r>
            <a:r>
              <a:rPr lang="fr-FR" sz="1000" dirty="0">
                <a:latin typeface="LM Roman 12" panose="00000500000000000000" pitchFamily="50" charset="0"/>
              </a:rPr>
              <a:t> voulu.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→ </a:t>
            </a:r>
            <a:r>
              <a:rPr lang="fr-FR" sz="1000" dirty="0" err="1">
                <a:latin typeface="LM Roman 12" panose="00000500000000000000" pitchFamily="50" charset="0"/>
              </a:rPr>
              <a:t>Outlier</a:t>
            </a:r>
            <a:r>
              <a:rPr lang="fr-FR" sz="1000" dirty="0">
                <a:latin typeface="LM Roman 12" panose="00000500000000000000" pitchFamily="50" charset="0"/>
              </a:rPr>
              <a:t> va nous servir.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5700BEEA-092C-083B-FCE4-BA0FC3E8C8BF}"/>
              </a:ext>
            </a:extLst>
          </p:cNvPr>
          <p:cNvSpPr txBox="1"/>
          <p:nvPr/>
        </p:nvSpPr>
        <p:spPr>
          <a:xfrm>
            <a:off x="2063852" y="419275"/>
            <a:ext cx="1272971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Données manquantes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EC9FDE-9814-6C71-3306-B97E2AED995B}"/>
              </a:ext>
            </a:extLst>
          </p:cNvPr>
          <p:cNvCxnSpPr>
            <a:cxnSpLocks/>
          </p:cNvCxnSpPr>
          <p:nvPr/>
        </p:nvCxnSpPr>
        <p:spPr>
          <a:xfrm>
            <a:off x="3135600" y="2723535"/>
            <a:ext cx="0" cy="6735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1B57CF-B863-7B9D-FAC4-ECBC56FBA1A8}"/>
              </a:ext>
            </a:extLst>
          </p:cNvPr>
          <p:cNvCxnSpPr>
            <a:cxnSpLocks/>
          </p:cNvCxnSpPr>
          <p:nvPr/>
        </p:nvCxnSpPr>
        <p:spPr>
          <a:xfrm>
            <a:off x="3283084" y="2723535"/>
            <a:ext cx="0" cy="67354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799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 Suppression d’éléments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9">
            <a:extLst>
              <a:ext uri="{FF2B5EF4-FFF2-40B4-BE49-F238E27FC236}">
                <a16:creationId xmlns:a16="http://schemas.microsoft.com/office/drawing/2014/main" id="{CFF25B43-8142-6D0A-81D2-F3C9D3E218FD}"/>
              </a:ext>
            </a:extLst>
          </p:cNvPr>
          <p:cNvSpPr txBox="1"/>
          <p:nvPr/>
        </p:nvSpPr>
        <p:spPr>
          <a:xfrm>
            <a:off x="373932" y="830054"/>
            <a:ext cx="5112000" cy="138499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Bâtiments non résidentiels (énoncé) → suppression de la moitié des lignes du </a:t>
            </a:r>
            <a:r>
              <a:rPr lang="fr-FR" sz="1000" dirty="0" err="1">
                <a:latin typeface="LM Roman 12" panose="00000500000000000000" pitchFamily="50" charset="0"/>
              </a:rPr>
              <a:t>df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Deux éléments supprimés car presque vides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Outliers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7CDCE-2D84-DC17-EBC7-47BAB7CA6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839"/>
            <a:ext cx="5400675" cy="4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0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427FD-FBCC-C086-34A0-945D0EC8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8" y="239559"/>
            <a:ext cx="5173938" cy="3197125"/>
          </a:xfrm>
          <a:prstGeom prst="rect">
            <a:avLst/>
          </a:prstGeom>
        </p:spPr>
      </p:pic>
      <p:sp>
        <p:nvSpPr>
          <p:cNvPr id="5" name="ZoneTexte 9">
            <a:extLst>
              <a:ext uri="{FF2B5EF4-FFF2-40B4-BE49-F238E27FC236}">
                <a16:creationId xmlns:a16="http://schemas.microsoft.com/office/drawing/2014/main" id="{7CFD71A0-6C36-B4C7-C756-750E7C2E03D7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les </a:t>
            </a:r>
            <a:r>
              <a:rPr lang="fr-FR" sz="1000" dirty="0" err="1">
                <a:latin typeface="LM Roman 12" panose="00000500000000000000" pitchFamily="50" charset="0"/>
              </a:rPr>
              <a:t>outliers</a:t>
            </a:r>
            <a:r>
              <a:rPr lang="fr-FR" sz="1000" dirty="0">
                <a:latin typeface="LM Roman 12" panose="00000500000000000000" pitchFamily="50" charset="0"/>
              </a:rPr>
              <a:t> annoncés ne semblent pas être des </a:t>
            </a:r>
            <a:r>
              <a:rPr lang="fr-FR" sz="1000" dirty="0" err="1">
                <a:latin typeface="LM Roman 12" panose="00000500000000000000" pitchFamily="50" charset="0"/>
              </a:rPr>
              <a:t>outliers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→ illisible, il faut certainement regarder en échelle log.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ACD5F3-28DF-1738-65B2-A48EF6517A74}"/>
              </a:ext>
            </a:extLst>
          </p:cNvPr>
          <p:cNvSpPr/>
          <p:nvPr/>
        </p:nvSpPr>
        <p:spPr>
          <a:xfrm>
            <a:off x="78658" y="215444"/>
            <a:ext cx="5275007" cy="10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II.4.1. </a:t>
            </a:r>
            <a:r>
              <a:rPr lang="fr-FR" sz="1400" b="1" dirty="0" err="1">
                <a:latin typeface="LM Roman 12" panose="00000500000000000000" pitchFamily="50" charset="0"/>
              </a:rPr>
              <a:t>Outliers</a:t>
            </a:r>
            <a:r>
              <a:rPr lang="fr-FR" sz="1400" b="1" dirty="0">
                <a:latin typeface="LM Roman 12" panose="00000500000000000000" pitchFamily="50" charset="0"/>
              </a:rPr>
              <a:t> annoncés par le </a:t>
            </a:r>
            <a:r>
              <a:rPr lang="fr-FR" sz="1400" b="1" dirty="0" err="1">
                <a:latin typeface="LM Roman 12" panose="00000500000000000000" pitchFamily="50" charset="0"/>
              </a:rPr>
              <a:t>df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C781AFC7-6AC6-6473-485C-6CB3D72A03D0}"/>
              </a:ext>
            </a:extLst>
          </p:cNvPr>
          <p:cNvSpPr txBox="1"/>
          <p:nvPr/>
        </p:nvSpPr>
        <p:spPr>
          <a:xfrm>
            <a:off x="4810428" y="15614"/>
            <a:ext cx="440990" cy="307777"/>
          </a:xfrm>
          <a:prstGeom prst="rect">
            <a:avLst/>
          </a:prstGeom>
          <a:solidFill>
            <a:srgbClr val="DE202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>
                <a:latin typeface="LM Roman 12" panose="00000500000000000000" pitchFamily="50" charset="0"/>
              </a:rPr>
              <a:t>high</a:t>
            </a:r>
          </a:p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outlier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4" name="ZoneTexte 9">
            <a:extLst>
              <a:ext uri="{FF2B5EF4-FFF2-40B4-BE49-F238E27FC236}">
                <a16:creationId xmlns:a16="http://schemas.microsoft.com/office/drawing/2014/main" id="{09C8ADA9-DFFE-E892-7028-B5E2141D94CA}"/>
              </a:ext>
            </a:extLst>
          </p:cNvPr>
          <p:cNvSpPr txBox="1"/>
          <p:nvPr/>
        </p:nvSpPr>
        <p:spPr>
          <a:xfrm>
            <a:off x="4313900" y="15614"/>
            <a:ext cx="440990" cy="307777"/>
          </a:xfrm>
          <a:prstGeom prst="rect">
            <a:avLst/>
          </a:prstGeom>
          <a:solidFill>
            <a:srgbClr val="DE9B2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low</a:t>
            </a:r>
            <a:endParaRPr lang="fr-FR" sz="1000" dirty="0">
              <a:latin typeface="LM Roman 12" panose="00000500000000000000" pitchFamily="50" charset="0"/>
            </a:endParaRPr>
          </a:p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outlier</a:t>
            </a:r>
            <a:endParaRPr lang="fr-FR" sz="1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54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II.4.2. Traitement log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7CFD71A0-6C36-B4C7-C756-750E7C2E03D7}"/>
              </a:ext>
            </a:extLst>
          </p:cNvPr>
          <p:cNvSpPr txBox="1"/>
          <p:nvPr/>
        </p:nvSpPr>
        <p:spPr>
          <a:xfrm>
            <a:off x="467339" y="3436684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n’en ai finalement supprimé aucun.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→ Faut-il garder ce traitement log pour la pipeline de régression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254B3A-8807-D244-09DB-DD9B6A38DC39}"/>
              </a:ext>
            </a:extLst>
          </p:cNvPr>
          <p:cNvSpPr/>
          <p:nvPr/>
        </p:nvSpPr>
        <p:spPr>
          <a:xfrm>
            <a:off x="113368" y="319548"/>
            <a:ext cx="5173938" cy="311713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855931-FA87-8081-D7D3-4BBF9D825CB7}"/>
              </a:ext>
            </a:extLst>
          </p:cNvPr>
          <p:cNvSpPr txBox="1"/>
          <p:nvPr/>
        </p:nvSpPr>
        <p:spPr>
          <a:xfrm>
            <a:off x="4810428" y="15614"/>
            <a:ext cx="440990" cy="307777"/>
          </a:xfrm>
          <a:prstGeom prst="rect">
            <a:avLst/>
          </a:prstGeom>
          <a:solidFill>
            <a:srgbClr val="DE202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>
                <a:latin typeface="LM Roman 12" panose="00000500000000000000" pitchFamily="50" charset="0"/>
              </a:rPr>
              <a:t>high</a:t>
            </a:r>
          </a:p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outlier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8B745907-A42D-C87E-4B6F-BD309F6B5FE8}"/>
              </a:ext>
            </a:extLst>
          </p:cNvPr>
          <p:cNvSpPr txBox="1"/>
          <p:nvPr/>
        </p:nvSpPr>
        <p:spPr>
          <a:xfrm>
            <a:off x="4313900" y="15614"/>
            <a:ext cx="440990" cy="307777"/>
          </a:xfrm>
          <a:prstGeom prst="rect">
            <a:avLst/>
          </a:prstGeom>
          <a:solidFill>
            <a:srgbClr val="DE9B20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low</a:t>
            </a:r>
            <a:endParaRPr lang="fr-FR" sz="1000" dirty="0">
              <a:latin typeface="LM Roman 12" panose="00000500000000000000" pitchFamily="50" charset="0"/>
            </a:endParaRPr>
          </a:p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outlier</a:t>
            </a:r>
            <a:endParaRPr lang="fr-FR" sz="1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8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986693"/>
            <a:ext cx="2441505" cy="25218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59203" y="934887"/>
            <a:ext cx="2223009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Objectifs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Compétences abordées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24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II.5. Imputation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A3357F76-3150-E95B-BE79-93E2FCC5D009}"/>
              </a:ext>
            </a:extLst>
          </p:cNvPr>
          <p:cNvSpPr txBox="1"/>
          <p:nvPr/>
        </p:nvSpPr>
        <p:spPr>
          <a:xfrm>
            <a:off x="373932" y="1600399"/>
            <a:ext cx="4861745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Imputation de </a:t>
            </a:r>
            <a:r>
              <a:rPr lang="fr-FR" sz="1000" dirty="0" err="1">
                <a:latin typeface="LM Roman 12" panose="00000500000000000000" pitchFamily="50" charset="0"/>
              </a:rPr>
              <a:t>LargestPropertyType</a:t>
            </a:r>
            <a:r>
              <a:rPr lang="fr-FR" sz="1000" dirty="0">
                <a:latin typeface="LM Roman 12" panose="00000500000000000000" pitchFamily="50" charset="0"/>
              </a:rPr>
              <a:t> par </a:t>
            </a:r>
            <a:r>
              <a:rPr lang="fr-FR" sz="1000" dirty="0" err="1">
                <a:latin typeface="LM Roman 12" panose="00000500000000000000" pitchFamily="50" charset="0"/>
              </a:rPr>
              <a:t>most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frequent</a:t>
            </a:r>
            <a:r>
              <a:rPr lang="fr-FR" sz="1000" dirty="0">
                <a:latin typeface="LM Roman 12" panose="00000500000000000000" pitchFamily="50" charset="0"/>
              </a:rPr>
              <a:t> (mode).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Imputation de </a:t>
            </a:r>
            <a:r>
              <a:rPr lang="fr-FR" sz="1000" dirty="0" err="1">
                <a:latin typeface="LM Roman 12" panose="00000500000000000000" pitchFamily="50" charset="0"/>
              </a:rPr>
              <a:t>ZipCode</a:t>
            </a:r>
            <a:r>
              <a:rPr lang="fr-FR" sz="1000" dirty="0">
                <a:latin typeface="LM Roman 12" panose="00000500000000000000" pitchFamily="50" charset="0"/>
              </a:rPr>
              <a:t> par une constante (car OHE ensuite).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Imputation de </a:t>
            </a:r>
            <a:r>
              <a:rPr lang="fr-FR" sz="1000" dirty="0" err="1">
                <a:latin typeface="LM Roman 12" panose="00000500000000000000" pitchFamily="50" charset="0"/>
              </a:rPr>
              <a:t>SiteEUIWN</a:t>
            </a:r>
            <a:r>
              <a:rPr lang="fr-FR" sz="1000" dirty="0">
                <a:latin typeface="LM Roman 12" panose="00000500000000000000" pitchFamily="50" charset="0"/>
              </a:rPr>
              <a:t>(</a:t>
            </a:r>
            <a:r>
              <a:rPr lang="fr-FR" sz="1000" dirty="0" err="1">
                <a:latin typeface="LM Roman 12" panose="00000500000000000000" pitchFamily="50" charset="0"/>
              </a:rPr>
              <a:t>kBtu</a:t>
            </a:r>
            <a:r>
              <a:rPr lang="fr-FR" sz="1000" dirty="0">
                <a:latin typeface="LM Roman 12" panose="00000500000000000000" pitchFamily="50" charset="0"/>
              </a:rPr>
              <a:t>/</a:t>
            </a:r>
            <a:r>
              <a:rPr lang="fr-FR" sz="1000" dirty="0" err="1">
                <a:latin typeface="LM Roman 12" panose="00000500000000000000" pitchFamily="50" charset="0"/>
              </a:rPr>
              <a:t>sf</a:t>
            </a:r>
            <a:r>
              <a:rPr lang="fr-FR" sz="1000" dirty="0">
                <a:latin typeface="LM Roman 12" panose="00000500000000000000" pitchFamily="50" charset="0"/>
              </a:rPr>
              <a:t>), </a:t>
            </a:r>
            <a:r>
              <a:rPr lang="fr-FR" sz="1000" dirty="0" err="1">
                <a:latin typeface="LM Roman 12" panose="00000500000000000000" pitchFamily="50" charset="0"/>
              </a:rPr>
              <a:t>Electricity</a:t>
            </a:r>
            <a:r>
              <a:rPr lang="fr-FR" sz="1000" dirty="0">
                <a:latin typeface="LM Roman 12" panose="00000500000000000000" pitchFamily="50" charset="0"/>
              </a:rPr>
              <a:t>(</a:t>
            </a:r>
            <a:r>
              <a:rPr lang="fr-FR" sz="1000" dirty="0" err="1">
                <a:latin typeface="LM Roman 12" panose="00000500000000000000" pitchFamily="50" charset="0"/>
              </a:rPr>
              <a:t>kBtu</a:t>
            </a:r>
            <a:r>
              <a:rPr lang="fr-FR" sz="1000" dirty="0">
                <a:latin typeface="LM Roman 12" panose="00000500000000000000" pitchFamily="50" charset="0"/>
              </a:rPr>
              <a:t>) et </a:t>
            </a:r>
            <a:r>
              <a:rPr lang="fr-FR" sz="1000" dirty="0" err="1">
                <a:latin typeface="LM Roman 12" panose="00000500000000000000" pitchFamily="50" charset="0"/>
              </a:rPr>
              <a:t>GHGEmissionsIntensity</a:t>
            </a:r>
            <a:r>
              <a:rPr lang="fr-FR" sz="1000" dirty="0">
                <a:latin typeface="LM Roman 12" panose="00000500000000000000" pitchFamily="50" charset="0"/>
              </a:rPr>
              <a:t> par </a:t>
            </a:r>
            <a:r>
              <a:rPr lang="fr-FR" sz="1000" dirty="0" err="1">
                <a:latin typeface="LM Roman 12" panose="00000500000000000000" pitchFamily="50" charset="0"/>
              </a:rPr>
              <a:t>knn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589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Interlude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29B371-28E6-A144-D543-08E3C657C464}"/>
              </a:ext>
            </a:extLst>
          </p:cNvPr>
          <p:cNvGrpSpPr/>
          <p:nvPr/>
        </p:nvGrpSpPr>
        <p:grpSpPr>
          <a:xfrm>
            <a:off x="0" y="1064638"/>
            <a:ext cx="5400000" cy="1800000"/>
            <a:chOff x="0" y="646766"/>
            <a:chExt cx="5400000" cy="1800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3DB74E3-0FCC-9162-6E31-A85E41BAF871}"/>
                </a:ext>
              </a:extLst>
            </p:cNvPr>
            <p:cNvSpPr/>
            <p:nvPr/>
          </p:nvSpPr>
          <p:spPr>
            <a:xfrm>
              <a:off x="0" y="646766"/>
              <a:ext cx="1368000" cy="1800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5EFBC-DF5E-1870-EDC4-200C3144A0B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0225" y="646766"/>
              <a:ext cx="1260000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884094-05B9-0C0E-3AD6-F5712F34AA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2000" y="646766"/>
              <a:ext cx="1368000" cy="18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B8D6C0-B1ED-4466-73D3-F236FB58964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4000" y="646766"/>
              <a:ext cx="1368000" cy="1800000"/>
            </a:xfrm>
            <a:prstGeom prst="rect">
              <a:avLst/>
            </a:prstGeom>
          </p:spPr>
        </p:pic>
      </p:grpSp>
      <p:sp>
        <p:nvSpPr>
          <p:cNvPr id="12" name="ZoneTexte 9">
            <a:extLst>
              <a:ext uri="{FF2B5EF4-FFF2-40B4-BE49-F238E27FC236}">
                <a16:creationId xmlns:a16="http://schemas.microsoft.com/office/drawing/2014/main" id="{13D7F95B-ADCB-FFD5-0529-0E514C1E023E}"/>
              </a:ext>
            </a:extLst>
          </p:cNvPr>
          <p:cNvSpPr txBox="1"/>
          <p:nvPr/>
        </p:nvSpPr>
        <p:spPr>
          <a:xfrm>
            <a:off x="280220" y="823649"/>
            <a:ext cx="796169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>
                <a:latin typeface="LM Roman 12" panose="00000500000000000000" pitchFamily="50" charset="0"/>
              </a:rPr>
              <a:t>Plan de ville</a:t>
            </a:r>
          </a:p>
        </p:txBody>
      </p:sp>
      <p:sp>
        <p:nvSpPr>
          <p:cNvPr id="13" name="ZoneTexte 9">
            <a:extLst>
              <a:ext uri="{FF2B5EF4-FFF2-40B4-BE49-F238E27FC236}">
                <a16:creationId xmlns:a16="http://schemas.microsoft.com/office/drawing/2014/main" id="{1D59CB6B-E6CD-4B27-8C75-BA2953A27952}"/>
              </a:ext>
            </a:extLst>
          </p:cNvPr>
          <p:cNvSpPr txBox="1"/>
          <p:nvPr/>
        </p:nvSpPr>
        <p:spPr>
          <a:xfrm>
            <a:off x="1474843" y="823649"/>
            <a:ext cx="1199534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CouncilDistrictCode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4" name="ZoneTexte 9">
            <a:extLst>
              <a:ext uri="{FF2B5EF4-FFF2-40B4-BE49-F238E27FC236}">
                <a16:creationId xmlns:a16="http://schemas.microsoft.com/office/drawing/2014/main" id="{92E66BF4-60FA-8B51-1437-977E1A31C673}"/>
              </a:ext>
            </a:extLst>
          </p:cNvPr>
          <p:cNvSpPr txBox="1"/>
          <p:nvPr/>
        </p:nvSpPr>
        <p:spPr>
          <a:xfrm>
            <a:off x="3038419" y="823649"/>
            <a:ext cx="619162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YearBuilt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5" name="ZoneTexte 9">
            <a:extLst>
              <a:ext uri="{FF2B5EF4-FFF2-40B4-BE49-F238E27FC236}">
                <a16:creationId xmlns:a16="http://schemas.microsoft.com/office/drawing/2014/main" id="{A819484F-2B0D-9060-1824-481767725C5C}"/>
              </a:ext>
            </a:extLst>
          </p:cNvPr>
          <p:cNvSpPr txBox="1"/>
          <p:nvPr/>
        </p:nvSpPr>
        <p:spPr>
          <a:xfrm>
            <a:off x="4083832" y="823649"/>
            <a:ext cx="1260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000" dirty="0" err="1">
                <a:latin typeface="LM Roman 12" panose="00000500000000000000" pitchFamily="50" charset="0"/>
              </a:rPr>
              <a:t>SiteEUIWN</a:t>
            </a:r>
            <a:r>
              <a:rPr lang="fr-FR" sz="1000" dirty="0">
                <a:latin typeface="LM Roman 12" panose="00000500000000000000" pitchFamily="50" charset="0"/>
              </a:rPr>
              <a:t>(</a:t>
            </a:r>
            <a:r>
              <a:rPr lang="fr-FR" sz="1000" dirty="0" err="1">
                <a:latin typeface="LM Roman 12" panose="00000500000000000000" pitchFamily="50" charset="0"/>
              </a:rPr>
              <a:t>kBtu</a:t>
            </a:r>
            <a:r>
              <a:rPr lang="fr-FR" sz="1000" dirty="0">
                <a:latin typeface="LM Roman 12" panose="00000500000000000000" pitchFamily="50" charset="0"/>
              </a:rPr>
              <a:t>/</a:t>
            </a:r>
            <a:r>
              <a:rPr lang="fr-FR" sz="1000" dirty="0" err="1">
                <a:latin typeface="LM Roman 12" panose="00000500000000000000" pitchFamily="50" charset="0"/>
              </a:rPr>
              <a:t>sf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</p:txBody>
      </p:sp>
      <p:sp>
        <p:nvSpPr>
          <p:cNvPr id="16" name="ZoneTexte 9">
            <a:extLst>
              <a:ext uri="{FF2B5EF4-FFF2-40B4-BE49-F238E27FC236}">
                <a16:creationId xmlns:a16="http://schemas.microsoft.com/office/drawing/2014/main" id="{9263C827-A57C-05F8-7D26-AFA8CF412B09}"/>
              </a:ext>
            </a:extLst>
          </p:cNvPr>
          <p:cNvSpPr txBox="1"/>
          <p:nvPr/>
        </p:nvSpPr>
        <p:spPr>
          <a:xfrm>
            <a:off x="467339" y="3436684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La géographie de la ville semble (encore une fois) peu influer sur nos </a:t>
            </a:r>
            <a:r>
              <a:rPr lang="fr-FR" sz="1000" dirty="0" err="1">
                <a:latin typeface="LM Roman 12" panose="00000500000000000000" pitchFamily="50" charset="0"/>
              </a:rPr>
              <a:t>targets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146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2556387"/>
            <a:ext cx="2441505" cy="952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48501" y="503999"/>
            <a:ext cx="2238015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Importance de l’</a:t>
            </a:r>
            <a:r>
              <a:rPr lang="fr-FR" sz="1400" b="1" dirty="0" err="1">
                <a:latin typeface="LM Roman 12" panose="00000500000000000000" pitchFamily="50" charset="0"/>
              </a:rPr>
              <a:t>ENERGYSTARScore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Plus de nettoyage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 bis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Empreinte carbone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6F58-7574-403A-0DF2-CB5A870903C6}"/>
              </a:ext>
            </a:extLst>
          </p:cNvPr>
          <p:cNvSpPr/>
          <p:nvPr/>
        </p:nvSpPr>
        <p:spPr>
          <a:xfrm>
            <a:off x="229165" y="300255"/>
            <a:ext cx="2441505" cy="14400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III.1.1. Identification du problème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9FA2F-4353-FFC2-E9C8-6761B42B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05"/>
            <a:ext cx="5400675" cy="3362389"/>
          </a:xfrm>
          <a:prstGeom prst="rect">
            <a:avLst/>
          </a:prstGeom>
        </p:spPr>
      </p:pic>
      <p:sp>
        <p:nvSpPr>
          <p:cNvPr id="2" name="ZoneTexte 5">
            <a:extLst>
              <a:ext uri="{FF2B5EF4-FFF2-40B4-BE49-F238E27FC236}">
                <a16:creationId xmlns:a16="http://schemas.microsoft.com/office/drawing/2014/main" id="{7EE39BFE-2364-FB66-5A6A-AD7410C1EA2D}"/>
              </a:ext>
            </a:extLst>
          </p:cNvPr>
          <p:cNvSpPr txBox="1"/>
          <p:nvPr/>
        </p:nvSpPr>
        <p:spPr>
          <a:xfrm>
            <a:off x="2786269" y="1163178"/>
            <a:ext cx="414131" cy="1538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dirty="0">
                <a:ln w="0">
                  <a:noFill/>
                </a:ln>
                <a:solidFill>
                  <a:srgbClr val="FF0000"/>
                </a:solidFill>
                <a:latin typeface="LM Roman 12" panose="00000500000000000000" pitchFamily="50" charset="0"/>
              </a:rPr>
              <a:t>~1500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3C8131-0043-ABA1-92B7-F64109600B09}"/>
              </a:ext>
            </a:extLst>
          </p:cNvPr>
          <p:cNvSpPr/>
          <p:nvPr/>
        </p:nvSpPr>
        <p:spPr>
          <a:xfrm>
            <a:off x="3957483" y="1401096"/>
            <a:ext cx="417871" cy="339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8C5C4-8CE0-144F-EB49-0BA770FE32D2}"/>
              </a:ext>
            </a:extLst>
          </p:cNvPr>
          <p:cNvSpPr/>
          <p:nvPr/>
        </p:nvSpPr>
        <p:spPr>
          <a:xfrm>
            <a:off x="4286864" y="2035276"/>
            <a:ext cx="629265" cy="339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5">
            <a:extLst>
              <a:ext uri="{FF2B5EF4-FFF2-40B4-BE49-F238E27FC236}">
                <a16:creationId xmlns:a16="http://schemas.microsoft.com/office/drawing/2014/main" id="{1AF89311-9146-1C7E-3E97-1521B653C652}"/>
              </a:ext>
            </a:extLst>
          </p:cNvPr>
          <p:cNvSpPr txBox="1"/>
          <p:nvPr/>
        </p:nvSpPr>
        <p:spPr>
          <a:xfrm>
            <a:off x="3823571" y="2076042"/>
            <a:ext cx="133912" cy="1538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dirty="0">
                <a:ln w="0">
                  <a:noFill/>
                </a:ln>
                <a:solidFill>
                  <a:srgbClr val="FF0000"/>
                </a:solidFill>
                <a:latin typeface="LM Roman 12" panose="00000500000000000000" pitchFamily="50" charset="0"/>
              </a:rPr>
              <a:t>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932180-C7D4-ADCF-8B5F-C093EC657EA7}"/>
              </a:ext>
            </a:extLst>
          </p:cNvPr>
          <p:cNvCxnSpPr>
            <a:cxnSpLocks/>
          </p:cNvCxnSpPr>
          <p:nvPr/>
        </p:nvCxnSpPr>
        <p:spPr>
          <a:xfrm flipH="1">
            <a:off x="3200400" y="993058"/>
            <a:ext cx="521110" cy="34904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28E8CE-929F-E4E3-0629-9F64D86A234E}"/>
              </a:ext>
            </a:extLst>
          </p:cNvPr>
          <p:cNvCxnSpPr>
            <a:cxnSpLocks/>
          </p:cNvCxnSpPr>
          <p:nvPr/>
        </p:nvCxnSpPr>
        <p:spPr>
          <a:xfrm flipH="1">
            <a:off x="2821858" y="1412607"/>
            <a:ext cx="201561" cy="224464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EE9811-AA1E-CB39-CF87-155AD61C6023}"/>
              </a:ext>
            </a:extLst>
          </p:cNvPr>
          <p:cNvCxnSpPr>
            <a:cxnSpLocks/>
          </p:cNvCxnSpPr>
          <p:nvPr/>
        </p:nvCxnSpPr>
        <p:spPr>
          <a:xfrm>
            <a:off x="2700337" y="1789471"/>
            <a:ext cx="71772" cy="33992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261997-DA0A-4C40-596B-8DD1A0B77201}"/>
              </a:ext>
            </a:extLst>
          </p:cNvPr>
          <p:cNvCxnSpPr>
            <a:cxnSpLocks/>
          </p:cNvCxnSpPr>
          <p:nvPr/>
        </p:nvCxnSpPr>
        <p:spPr>
          <a:xfrm flipV="1">
            <a:off x="2922638" y="1982041"/>
            <a:ext cx="213852" cy="170945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D671B7-58F7-AAD8-581F-A37882E1C759}"/>
              </a:ext>
            </a:extLst>
          </p:cNvPr>
          <p:cNvCxnSpPr>
            <a:cxnSpLocks/>
          </p:cNvCxnSpPr>
          <p:nvPr/>
        </p:nvCxnSpPr>
        <p:spPr>
          <a:xfrm>
            <a:off x="3335645" y="1982041"/>
            <a:ext cx="385865" cy="49998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22FB0-3D68-8093-94EE-5D4BE84E06A0}"/>
              </a:ext>
            </a:extLst>
          </p:cNvPr>
          <p:cNvCxnSpPr>
            <a:cxnSpLocks/>
          </p:cNvCxnSpPr>
          <p:nvPr/>
        </p:nvCxnSpPr>
        <p:spPr>
          <a:xfrm>
            <a:off x="4075471" y="2032039"/>
            <a:ext cx="260555" cy="172843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B4D56D-4B66-504A-2854-91921363473C}"/>
              </a:ext>
            </a:extLst>
          </p:cNvPr>
          <p:cNvCxnSpPr>
            <a:cxnSpLocks/>
          </p:cNvCxnSpPr>
          <p:nvPr/>
        </p:nvCxnSpPr>
        <p:spPr>
          <a:xfrm flipV="1">
            <a:off x="3890527" y="1662036"/>
            <a:ext cx="250081" cy="246139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0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III.1.2. Paramétrage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203D6-B74A-68F4-FE11-026978BE6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0" y="1952421"/>
            <a:ext cx="4867954" cy="16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5F722-D74F-09C3-EF33-D478DD54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148"/>
            <a:ext cx="5687961" cy="335588"/>
          </a:xfrm>
          <a:prstGeom prst="rect">
            <a:avLst/>
          </a:prstGeom>
        </p:spPr>
      </p:pic>
      <p:sp>
        <p:nvSpPr>
          <p:cNvPr id="2" name="ZoneTexte 6">
            <a:extLst>
              <a:ext uri="{FF2B5EF4-FFF2-40B4-BE49-F238E27FC236}">
                <a16:creationId xmlns:a16="http://schemas.microsoft.com/office/drawing/2014/main" id="{4553D640-273E-1BD8-66F2-BAD1B41C6F69}"/>
              </a:ext>
            </a:extLst>
          </p:cNvPr>
          <p:cNvSpPr txBox="1"/>
          <p:nvPr/>
        </p:nvSpPr>
        <p:spPr>
          <a:xfrm>
            <a:off x="781665" y="614517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 err="1">
                <a:latin typeface="LM Roman 12" panose="00000500000000000000" pitchFamily="50" charset="0"/>
              </a:rPr>
              <a:t>train_test_split</a:t>
            </a:r>
            <a:r>
              <a:rPr lang="fr-FR" sz="1400" b="1" dirty="0">
                <a:latin typeface="LM Roman 12" panose="00000500000000000000" pitchFamily="50" charset="0"/>
              </a:rPr>
              <a:t>()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4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III.1.3. </a:t>
            </a:r>
            <a:r>
              <a:rPr lang="fr-FR" sz="1400" b="1" dirty="0" err="1">
                <a:latin typeface="LM Roman 12" panose="00000500000000000000" pitchFamily="50" charset="0"/>
              </a:rPr>
              <a:t>Scoring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A068-D43D-45E8-B93B-BFEE218F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3" y="423856"/>
            <a:ext cx="4839375" cy="1552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8781A-D31E-AA2C-9F6E-4956C304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686" y="2638209"/>
            <a:ext cx="2295845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2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III.1.4. </a:t>
            </a: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9F3DB-B118-4D8E-E799-9F5C879B1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5" y="803121"/>
            <a:ext cx="2867425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4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III.2.1. Corrélation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principale pour </a:t>
            </a:r>
            <a:r>
              <a:rPr lang="fr-FR" sz="1000" b="1" dirty="0" err="1">
                <a:latin typeface="LM Roman 12" panose="00000500000000000000" pitchFamily="50" charset="0"/>
              </a:rPr>
              <a:t>SiteEUIWN</a:t>
            </a:r>
            <a:r>
              <a:rPr lang="fr-FR" sz="1000" b="1" dirty="0">
                <a:latin typeface="LM Roman 12" panose="00000500000000000000" pitchFamily="50" charset="0"/>
              </a:rPr>
              <a:t>(</a:t>
            </a:r>
            <a:r>
              <a:rPr lang="fr-FR" sz="1000" b="1" dirty="0" err="1">
                <a:latin typeface="LM Roman 12" panose="00000500000000000000" pitchFamily="50" charset="0"/>
              </a:rPr>
              <a:t>kBtu</a:t>
            </a:r>
            <a:r>
              <a:rPr lang="fr-FR" sz="1000" b="1" dirty="0">
                <a:latin typeface="LM Roman 12" panose="00000500000000000000" pitchFamily="50" charset="0"/>
              </a:rPr>
              <a:t>/</a:t>
            </a:r>
            <a:r>
              <a:rPr lang="fr-FR" sz="1000" b="1" dirty="0" err="1">
                <a:latin typeface="LM Roman 12" panose="00000500000000000000" pitchFamily="50" charset="0"/>
              </a:rPr>
              <a:t>sf</a:t>
            </a:r>
            <a:r>
              <a:rPr lang="fr-FR" sz="1000" b="1" dirty="0">
                <a:latin typeface="LM Roman 12" panose="00000500000000000000" pitchFamily="50" charset="0"/>
              </a:rPr>
              <a:t>)</a:t>
            </a:r>
            <a:r>
              <a:rPr lang="fr-FR" sz="1000" dirty="0">
                <a:latin typeface="LM Roman 12" panose="00000500000000000000" pitchFamily="50" charset="0"/>
              </a:rPr>
              <a:t> et majeure pour </a:t>
            </a:r>
            <a:r>
              <a:rPr lang="fr-FR" sz="1000" dirty="0" err="1">
                <a:latin typeface="LM Roman 12" panose="00000500000000000000" pitchFamily="50" charset="0"/>
              </a:rPr>
              <a:t>GHGEmissionsIntensity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5F43D-AB58-4315-A538-7ECE41F2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8" y="453686"/>
            <a:ext cx="3819832" cy="26012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072F43-EF46-CD8B-8035-AF1EA029A4C3}"/>
              </a:ext>
            </a:extLst>
          </p:cNvPr>
          <p:cNvSpPr/>
          <p:nvPr/>
        </p:nvSpPr>
        <p:spPr>
          <a:xfrm>
            <a:off x="2030361" y="1671485"/>
            <a:ext cx="226142" cy="167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44D7EE-3B2D-82D7-0F67-D1DACD959DCD}"/>
              </a:ext>
            </a:extLst>
          </p:cNvPr>
          <p:cNvSpPr/>
          <p:nvPr/>
        </p:nvSpPr>
        <p:spPr>
          <a:xfrm>
            <a:off x="2593410" y="1666569"/>
            <a:ext cx="226142" cy="167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F4D5E-62DD-DC02-BCFD-188BD8CB76C6}"/>
              </a:ext>
            </a:extLst>
          </p:cNvPr>
          <p:cNvSpPr/>
          <p:nvPr/>
        </p:nvSpPr>
        <p:spPr>
          <a:xfrm>
            <a:off x="2015612" y="1327356"/>
            <a:ext cx="260555" cy="167148"/>
          </a:xfrm>
          <a:prstGeom prst="rect">
            <a:avLst/>
          </a:prstGeom>
          <a:solidFill>
            <a:schemeClr val="bg1">
              <a:alpha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30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III.2.2.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principale pour </a:t>
            </a:r>
            <a:r>
              <a:rPr lang="fr-FR" sz="1000" b="1" dirty="0" err="1">
                <a:latin typeface="LM Roman 12" panose="00000500000000000000" pitchFamily="50" charset="0"/>
              </a:rPr>
              <a:t>SiteEUIWN</a:t>
            </a:r>
            <a:r>
              <a:rPr lang="fr-FR" sz="1000" b="1" dirty="0">
                <a:latin typeface="LM Roman 12" panose="00000500000000000000" pitchFamily="50" charset="0"/>
              </a:rPr>
              <a:t>(</a:t>
            </a:r>
            <a:r>
              <a:rPr lang="fr-FR" sz="1000" b="1" dirty="0" err="1">
                <a:latin typeface="LM Roman 12" panose="00000500000000000000" pitchFamily="50" charset="0"/>
              </a:rPr>
              <a:t>kBtu</a:t>
            </a:r>
            <a:r>
              <a:rPr lang="fr-FR" sz="1000" b="1" dirty="0">
                <a:latin typeface="LM Roman 12" panose="00000500000000000000" pitchFamily="50" charset="0"/>
              </a:rPr>
              <a:t>/</a:t>
            </a:r>
            <a:r>
              <a:rPr lang="fr-FR" sz="1000" b="1" dirty="0" err="1">
                <a:latin typeface="LM Roman 12" panose="00000500000000000000" pitchFamily="50" charset="0"/>
              </a:rPr>
              <a:t>sf</a:t>
            </a:r>
            <a:r>
              <a:rPr lang="fr-FR" sz="1000" b="1" dirty="0">
                <a:latin typeface="LM Roman 12" panose="00000500000000000000" pitchFamily="50" charset="0"/>
              </a:rPr>
              <a:t>)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22C2A-1292-DA01-43A6-4DB827AB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965"/>
            <a:ext cx="5400675" cy="241442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3A92815-E0F0-E7BF-3D46-5815E64AA326}"/>
              </a:ext>
            </a:extLst>
          </p:cNvPr>
          <p:cNvSpPr/>
          <p:nvPr/>
        </p:nvSpPr>
        <p:spPr>
          <a:xfrm>
            <a:off x="3229897" y="1061113"/>
            <a:ext cx="1755058" cy="167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F10B477C-823F-4B25-AF51-EC3D32BBE2BE}"/>
              </a:ext>
            </a:extLst>
          </p:cNvPr>
          <p:cNvSpPr txBox="1"/>
          <p:nvPr/>
        </p:nvSpPr>
        <p:spPr>
          <a:xfrm>
            <a:off x="3967316" y="1301185"/>
            <a:ext cx="522286" cy="1538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dirty="0" err="1">
                <a:ln w="0">
                  <a:noFill/>
                </a:ln>
                <a:solidFill>
                  <a:srgbClr val="FF0000"/>
                </a:solidFill>
                <a:latin typeface="LM Roman 12" panose="00000500000000000000" pitchFamily="50" charset="0"/>
              </a:rPr>
              <a:t>outliers</a:t>
            </a:r>
            <a:endParaRPr lang="fr-FR" sz="1000" b="1" dirty="0">
              <a:ln w="0">
                <a:noFill/>
              </a:ln>
              <a:solidFill>
                <a:srgbClr val="FF0000"/>
              </a:solidFill>
              <a:latin typeface="LM Roman 12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76A034-6A77-73AC-0ACE-5B7584FD9418}"/>
              </a:ext>
            </a:extLst>
          </p:cNvPr>
          <p:cNvSpPr/>
          <p:nvPr/>
        </p:nvSpPr>
        <p:spPr>
          <a:xfrm>
            <a:off x="1381432" y="889819"/>
            <a:ext cx="919316" cy="1229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17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0" y="0"/>
                <a:ext cx="4434350" cy="220253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>
                <a:spAutoFit/>
              </a:bodyPr>
              <a:lstStyle/>
              <a:p>
                <a:r>
                  <a:rPr lang="fr-FR" sz="1400" b="1" dirty="0">
                    <a:latin typeface="LM Roman 12" panose="00000500000000000000" pitchFamily="50" charset="0"/>
                  </a:rPr>
                  <a:t>III.2.3.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p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1400" b="1" dirty="0">
                    <a:latin typeface="LM Roman 12" panose="00000500000000000000" pitchFamily="50" charset="0"/>
                  </a:rPr>
                  <a:t> AVEC/SANS </a:t>
                </a:r>
                <a:r>
                  <a:rPr lang="fr-FR" sz="1400" b="1" dirty="0" err="1">
                    <a:latin typeface="LM Roman 12" panose="00000500000000000000" pitchFamily="50" charset="0"/>
                  </a:rPr>
                  <a:t>ENERGYSTARScore</a:t>
                </a:r>
                <a:endParaRPr lang="fr-FR" sz="1400" dirty="0">
                  <a:latin typeface="LM Roman 12" panose="00000500000000000000" pitchFamily="50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434350" cy="220253"/>
              </a:xfrm>
              <a:prstGeom prst="rect">
                <a:avLst/>
              </a:prstGeom>
              <a:blipFill>
                <a:blip r:embed="rId2"/>
                <a:stretch>
                  <a:fillRect l="-1651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Scores différents → </a:t>
            </a: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non-négligeable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r² supérieur, </a:t>
            </a:r>
            <a:r>
              <a:rPr lang="fr-FR" sz="1000" dirty="0" err="1">
                <a:latin typeface="LM Roman 12" panose="00000500000000000000" pitchFamily="50" charset="0"/>
              </a:rPr>
              <a:t>mae</a:t>
            </a:r>
            <a:r>
              <a:rPr lang="fr-FR" sz="1000" dirty="0">
                <a:latin typeface="LM Roman 12" panose="00000500000000000000" pitchFamily="50" charset="0"/>
              </a:rPr>
              <a:t> et </a:t>
            </a:r>
            <a:r>
              <a:rPr lang="fr-FR" sz="1000" dirty="0" err="1">
                <a:latin typeface="LM Roman 12" panose="00000500000000000000" pitchFamily="50" charset="0"/>
              </a:rPr>
              <a:t>mse</a:t>
            </a:r>
            <a:r>
              <a:rPr lang="fr-FR" sz="1000" dirty="0">
                <a:latin typeface="LM Roman 12" panose="00000500000000000000" pitchFamily="50" charset="0"/>
              </a:rPr>
              <a:t> inférieures → E* aide la prédiction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C87AE-D85E-A1E9-B726-8ED045DB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7" y="1513094"/>
            <a:ext cx="418205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038" y="465153"/>
            <a:ext cx="4683222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Prédire les émissions de CO2 et la consommation totale d’énergie de bâtiments non destinés à l’habitation pour lesquels les relevés sur place, coûteux, n’ont pas encore été réalisés.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Au cours de cette étude: Tester différents modèles de prédiction afin de répondre au mieux à la problématique.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Finalement, se servir de cette étude pour évaluer l’importance de l’indicateur “ENERGY STAR Score”  qui est fastidieux à calculer et dont on aimerait donc se passer s’il influe peu sur nos prédictions.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I.1. Objectifs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202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III.3.1. Nettoyages nécessaires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5785FC24-C308-0F80-F7E1-541D2557EA17}"/>
              </a:ext>
            </a:extLst>
          </p:cNvPr>
          <p:cNvSpPr txBox="1"/>
          <p:nvPr/>
        </p:nvSpPr>
        <p:spPr>
          <a:xfrm>
            <a:off x="373932" y="2932670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Distribution </a:t>
            </a:r>
            <a:r>
              <a:rPr lang="fr-FR" sz="1000" dirty="0" err="1">
                <a:latin typeface="LM Roman 12" panose="00000500000000000000" pitchFamily="50" charset="0"/>
              </a:rPr>
              <a:t>exp</a:t>
            </a:r>
            <a:r>
              <a:rPr lang="fr-FR" sz="1000" dirty="0">
                <a:latin typeface="LM Roman 12" panose="00000500000000000000" pitchFamily="50" charset="0"/>
              </a:rPr>
              <a:t> des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r² très bas (&lt; .5)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affichage des </a:t>
            </a:r>
            <a:r>
              <a:rPr lang="fr-FR" sz="1000" dirty="0" err="1">
                <a:latin typeface="LM Roman 12" panose="00000500000000000000" pitchFamily="50" charset="0"/>
              </a:rPr>
              <a:t>shapley</a:t>
            </a:r>
            <a:r>
              <a:rPr lang="fr-FR" sz="1000" dirty="0">
                <a:latin typeface="LM Roman 12" panose="00000500000000000000" pitchFamily="50" charset="0"/>
              </a:rPr>
              <a:t> values illisible (</a:t>
            </a:r>
            <a:r>
              <a:rPr lang="fr-FR" sz="1000" dirty="0" err="1">
                <a:latin typeface="LM Roman 12" panose="00000500000000000000" pitchFamily="50" charset="0"/>
              </a:rPr>
              <a:t>outliers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FFF5A8-0BB1-C693-872E-2603CCB4D636}"/>
              </a:ext>
            </a:extLst>
          </p:cNvPr>
          <p:cNvGrpSpPr/>
          <p:nvPr/>
        </p:nvGrpSpPr>
        <p:grpSpPr>
          <a:xfrm>
            <a:off x="794289" y="335560"/>
            <a:ext cx="3812096" cy="2441703"/>
            <a:chOff x="570927" y="335560"/>
            <a:chExt cx="3812096" cy="244170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4877E11-7E1E-AC2B-CC72-198C31C94C7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023" y="2057263"/>
              <a:ext cx="1080000" cy="72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FFE1A0A-F732-0D3F-C4CF-57FBA68C696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927" y="1224068"/>
              <a:ext cx="1080000" cy="720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76984AF-B39C-ECEA-268E-6FA3B229B58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4112" y="1224068"/>
              <a:ext cx="1080000" cy="720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2D5677B-4FF6-F1E8-ADF2-6DA3A2F7516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3023" y="1224068"/>
              <a:ext cx="1080000" cy="720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ED7F637-987C-17D8-C8F0-092C3244766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4112" y="335560"/>
              <a:ext cx="1080000" cy="72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67645-CEFE-CA94-1F16-614CB30DFE7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927" y="2057263"/>
              <a:ext cx="1080000" cy="72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7B7601-72BE-81FC-5414-44B3ACDE96C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4112" y="2057263"/>
              <a:ext cx="1080000" cy="72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083CB7E-8BD2-54C6-0662-C59FC09070E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927" y="338455"/>
              <a:ext cx="1080000" cy="72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28B6A8D-6176-39CA-9ED2-BA840F1F6BC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4112" y="338455"/>
              <a:ext cx="1080000" cy="72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B37B536-03D8-E6A4-A857-B54E43A3E9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3023" y="338455"/>
              <a:ext cx="1080000" cy="720000"/>
            </a:xfrm>
            <a:prstGeom prst="rect">
              <a:avLst/>
            </a:prstGeom>
          </p:spPr>
        </p:pic>
      </p:grpSp>
      <p:sp>
        <p:nvSpPr>
          <p:cNvPr id="46" name="Arc 45">
            <a:extLst>
              <a:ext uri="{FF2B5EF4-FFF2-40B4-BE49-F238E27FC236}">
                <a16:creationId xmlns:a16="http://schemas.microsoft.com/office/drawing/2014/main" id="{0EEFC0EB-8520-DEEC-4FEB-BF647399D551}"/>
              </a:ext>
            </a:extLst>
          </p:cNvPr>
          <p:cNvSpPr/>
          <p:nvPr/>
        </p:nvSpPr>
        <p:spPr>
          <a:xfrm>
            <a:off x="1135647" y="986968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791991F5-092B-C691-703F-58657DA250D2}"/>
              </a:ext>
            </a:extLst>
          </p:cNvPr>
          <p:cNvSpPr/>
          <p:nvPr/>
        </p:nvSpPr>
        <p:spPr>
          <a:xfrm>
            <a:off x="1135647" y="1808547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7315112-EACF-45D1-4BE2-6F945063C875}"/>
              </a:ext>
            </a:extLst>
          </p:cNvPr>
          <p:cNvSpPr/>
          <p:nvPr/>
        </p:nvSpPr>
        <p:spPr>
          <a:xfrm>
            <a:off x="1135647" y="109456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24E03F65-E931-E5DC-728D-05BBFA0714A8}"/>
              </a:ext>
            </a:extLst>
          </p:cNvPr>
          <p:cNvSpPr/>
          <p:nvPr/>
        </p:nvSpPr>
        <p:spPr>
          <a:xfrm>
            <a:off x="2514999" y="109456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17604FF9-036F-D167-A195-630376381146}"/>
              </a:ext>
            </a:extLst>
          </p:cNvPr>
          <p:cNvSpPr/>
          <p:nvPr/>
        </p:nvSpPr>
        <p:spPr>
          <a:xfrm>
            <a:off x="2514999" y="1808547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36862B76-CF87-2AA7-34B2-AFF2DC0E388C}"/>
              </a:ext>
            </a:extLst>
          </p:cNvPr>
          <p:cNvSpPr/>
          <p:nvPr/>
        </p:nvSpPr>
        <p:spPr>
          <a:xfrm>
            <a:off x="2514999" y="986968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79778B9C-F5E4-A0E7-C1F6-D2CDED3FB5FC}"/>
              </a:ext>
            </a:extLst>
          </p:cNvPr>
          <p:cNvSpPr/>
          <p:nvPr/>
        </p:nvSpPr>
        <p:spPr>
          <a:xfrm>
            <a:off x="3849351" y="986968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CFE171A-9522-77F0-3C70-0E38B3052E15}"/>
              </a:ext>
            </a:extLst>
          </p:cNvPr>
          <p:cNvSpPr/>
          <p:nvPr/>
        </p:nvSpPr>
        <p:spPr>
          <a:xfrm>
            <a:off x="3849351" y="109456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2A642488-796F-0E1D-8189-EDC6328E404B}"/>
              </a:ext>
            </a:extLst>
          </p:cNvPr>
          <p:cNvSpPr/>
          <p:nvPr/>
        </p:nvSpPr>
        <p:spPr>
          <a:xfrm>
            <a:off x="3849351" y="1808547"/>
            <a:ext cx="1079999" cy="720000"/>
          </a:xfrm>
          <a:prstGeom prst="arc">
            <a:avLst>
              <a:gd name="adj1" fmla="val 5355358"/>
              <a:gd name="adj2" fmla="val 10929657"/>
            </a:avLst>
          </a:prstGeom>
          <a:ln>
            <a:solidFill>
              <a:srgbClr val="FF0000"/>
            </a:solidFill>
            <a:headEnd type="stealth" w="lg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2AF577-687C-36AE-23B7-D1F52910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6" t="1" b="516"/>
          <a:stretch/>
        </p:blipFill>
        <p:spPr>
          <a:xfrm>
            <a:off x="3600000" y="252000"/>
            <a:ext cx="467337" cy="2880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4434350" cy="2202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III.3.2. log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A8BA1-1EFE-4D2C-4906-455975EA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252000"/>
            <a:ext cx="1481143" cy="2880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5BA07E-9B28-D3C8-CDF0-0E24CD4620A7}"/>
              </a:ext>
            </a:extLst>
          </p:cNvPr>
          <p:cNvCxnSpPr>
            <a:cxnSpLocks/>
          </p:cNvCxnSpPr>
          <p:nvPr/>
        </p:nvCxnSpPr>
        <p:spPr>
          <a:xfrm>
            <a:off x="2700000" y="550606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6A1FDF-E6DF-57B0-2F12-2672775E021E}"/>
              </a:ext>
            </a:extLst>
          </p:cNvPr>
          <p:cNvCxnSpPr>
            <a:cxnSpLocks/>
          </p:cNvCxnSpPr>
          <p:nvPr/>
        </p:nvCxnSpPr>
        <p:spPr>
          <a:xfrm>
            <a:off x="2700000" y="758722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1C09A-1A1D-31AF-BA97-07332FC450D9}"/>
              </a:ext>
            </a:extLst>
          </p:cNvPr>
          <p:cNvCxnSpPr>
            <a:cxnSpLocks/>
          </p:cNvCxnSpPr>
          <p:nvPr/>
        </p:nvCxnSpPr>
        <p:spPr>
          <a:xfrm>
            <a:off x="2700000" y="966838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A798BA-E0A8-0876-7CAC-429B83A608B0}"/>
              </a:ext>
            </a:extLst>
          </p:cNvPr>
          <p:cNvCxnSpPr>
            <a:cxnSpLocks/>
          </p:cNvCxnSpPr>
          <p:nvPr/>
        </p:nvCxnSpPr>
        <p:spPr>
          <a:xfrm>
            <a:off x="2700000" y="1174954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695319-B5BD-3A1B-BFAC-9F19760FEE56}"/>
              </a:ext>
            </a:extLst>
          </p:cNvPr>
          <p:cNvCxnSpPr>
            <a:cxnSpLocks/>
          </p:cNvCxnSpPr>
          <p:nvPr/>
        </p:nvCxnSpPr>
        <p:spPr>
          <a:xfrm>
            <a:off x="2700000" y="1383070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259086-97CD-091F-EEA6-D75CA310A709}"/>
              </a:ext>
            </a:extLst>
          </p:cNvPr>
          <p:cNvCxnSpPr>
            <a:cxnSpLocks/>
          </p:cNvCxnSpPr>
          <p:nvPr/>
        </p:nvCxnSpPr>
        <p:spPr>
          <a:xfrm>
            <a:off x="2700000" y="1799302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412C59-8773-C8B7-A08D-B26117BDA290}"/>
              </a:ext>
            </a:extLst>
          </p:cNvPr>
          <p:cNvCxnSpPr>
            <a:cxnSpLocks/>
          </p:cNvCxnSpPr>
          <p:nvPr/>
        </p:nvCxnSpPr>
        <p:spPr>
          <a:xfrm>
            <a:off x="2700000" y="2215534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BB13D9-62A8-A47D-68D4-048BA0614DC2}"/>
              </a:ext>
            </a:extLst>
          </p:cNvPr>
          <p:cNvCxnSpPr>
            <a:cxnSpLocks/>
          </p:cNvCxnSpPr>
          <p:nvPr/>
        </p:nvCxnSpPr>
        <p:spPr>
          <a:xfrm>
            <a:off x="2700000" y="2839882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F39BE7-AF40-81FB-107C-944F101A8AA4}"/>
              </a:ext>
            </a:extLst>
          </p:cNvPr>
          <p:cNvCxnSpPr>
            <a:cxnSpLocks/>
          </p:cNvCxnSpPr>
          <p:nvPr/>
        </p:nvCxnSpPr>
        <p:spPr>
          <a:xfrm>
            <a:off x="2700000" y="3047999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84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202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III.3.3. interquartile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Suppression seulement des éléments qui sont toujours hors interquartiles même après le log.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(suppressions selon Longitude pas forcément nécessaires)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E7701-5A4F-454D-65EA-2D1F838F7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67" y="367553"/>
            <a:ext cx="298174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86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202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III.4.1. </a:t>
            </a: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Meilleurs scores dans les pipelines (sauf le </a:t>
            </a:r>
            <a:r>
              <a:rPr lang="fr-FR" sz="1000" dirty="0" err="1">
                <a:latin typeface="LM Roman 12" panose="00000500000000000000" pitchFamily="50" charset="0"/>
              </a:rPr>
              <a:t>Dummy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best_estimator</a:t>
            </a:r>
            <a:r>
              <a:rPr lang="fr-FR" sz="1000" dirty="0">
                <a:latin typeface="LM Roman 12" panose="00000500000000000000" pitchFamily="50" charset="0"/>
              </a:rPr>
              <a:t>_ similaire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Shapley values mieux représentées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480B1-EECC-31BE-A03B-BE347A5C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19" y="1755418"/>
            <a:ext cx="2044836" cy="1276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D8BEC-70B4-1277-0D8B-61C7FEAF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32" y="289591"/>
            <a:ext cx="4582164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8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III.4.2.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E* n’apparaît plus comme la </a:t>
            </a: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principale pour </a:t>
            </a:r>
            <a:r>
              <a:rPr lang="fr-FR" sz="1000" b="1" dirty="0" err="1">
                <a:latin typeface="LM Roman 12" panose="00000500000000000000" pitchFamily="50" charset="0"/>
              </a:rPr>
              <a:t>SiteEUIWN</a:t>
            </a:r>
            <a:r>
              <a:rPr lang="fr-FR" sz="1000" b="1" dirty="0">
                <a:latin typeface="LM Roman 12" panose="00000500000000000000" pitchFamily="50" charset="0"/>
              </a:rPr>
              <a:t>(</a:t>
            </a:r>
            <a:r>
              <a:rPr lang="fr-FR" sz="1000" b="1" dirty="0" err="1">
                <a:latin typeface="LM Roman 12" panose="00000500000000000000" pitchFamily="50" charset="0"/>
              </a:rPr>
              <a:t>kBtu</a:t>
            </a:r>
            <a:r>
              <a:rPr lang="fr-FR" sz="1000" b="1" dirty="0">
                <a:latin typeface="LM Roman 12" panose="00000500000000000000" pitchFamily="50" charset="0"/>
              </a:rPr>
              <a:t>/</a:t>
            </a:r>
            <a:r>
              <a:rPr lang="fr-FR" sz="1000" b="1" dirty="0" err="1">
                <a:latin typeface="LM Roman 12" panose="00000500000000000000" pitchFamily="50" charset="0"/>
              </a:rPr>
              <a:t>sf</a:t>
            </a:r>
            <a:r>
              <a:rPr lang="fr-FR" sz="1000" b="1" dirty="0">
                <a:latin typeface="LM Roman 12" panose="00000500000000000000" pitchFamily="50" charset="0"/>
              </a:rPr>
              <a:t>)</a:t>
            </a:r>
            <a:r>
              <a:rPr lang="fr-FR" sz="1000" dirty="0">
                <a:latin typeface="LM Roman 12" panose="00000500000000000000" pitchFamily="50" charset="0"/>
              </a:rPr>
              <a:t> mais reste majeure.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B50F1-E325-C379-55AB-FAFDAFF6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016"/>
            <a:ext cx="5400675" cy="24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9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III.5.1 </a:t>
            </a:r>
            <a:r>
              <a:rPr lang="fr-FR" sz="1400" b="1" dirty="0" err="1">
                <a:latin typeface="LM Roman 12" panose="00000500000000000000" pitchFamily="50" charset="0"/>
              </a:rPr>
              <a:t>GHGEmissionsIntensity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0FAC9-0631-0140-4EB4-393CC3B7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" y="513977"/>
            <a:ext cx="2044836" cy="1276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E8378-00A1-0627-CD4A-8D02EB514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01" y="513977"/>
            <a:ext cx="2044836" cy="12762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F4FD27-12A0-B85A-3338-479AC23A1F67}"/>
              </a:ext>
            </a:extLst>
          </p:cNvPr>
          <p:cNvCxnSpPr>
            <a:cxnSpLocks/>
          </p:cNvCxnSpPr>
          <p:nvPr/>
        </p:nvCxnSpPr>
        <p:spPr>
          <a:xfrm>
            <a:off x="2340337" y="1112683"/>
            <a:ext cx="72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9">
            <a:extLst>
              <a:ext uri="{FF2B5EF4-FFF2-40B4-BE49-F238E27FC236}">
                <a16:creationId xmlns:a16="http://schemas.microsoft.com/office/drawing/2014/main" id="{C89314B0-ECE0-6F4C-CFD7-D75F07571563}"/>
              </a:ext>
            </a:extLst>
          </p:cNvPr>
          <p:cNvSpPr txBox="1"/>
          <p:nvPr/>
        </p:nvSpPr>
        <p:spPr>
          <a:xfrm>
            <a:off x="373932" y="3188309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Pour cette </a:t>
            </a:r>
            <a:r>
              <a:rPr lang="fr-FR" sz="1000" dirty="0" err="1">
                <a:latin typeface="LM Roman 12" panose="00000500000000000000" pitchFamily="50" charset="0"/>
              </a:rPr>
              <a:t>target</a:t>
            </a:r>
            <a:r>
              <a:rPr lang="fr-FR" sz="1000" dirty="0">
                <a:latin typeface="LM Roman 12" panose="00000500000000000000" pitchFamily="50" charset="0"/>
              </a:rPr>
              <a:t> je trouve une importance nulle de l’</a:t>
            </a:r>
            <a:r>
              <a:rPr lang="fr-FR" sz="1000" dirty="0" err="1">
                <a:latin typeface="LM Roman 12" panose="00000500000000000000" pitchFamily="50" charset="0"/>
              </a:rPr>
              <a:t>ENERGYSTARScore</a:t>
            </a:r>
            <a:r>
              <a:rPr lang="fr-FR" sz="1000" dirty="0">
                <a:latin typeface="LM Roman 12" panose="00000500000000000000" pitchFamily="50" charset="0"/>
              </a:rPr>
              <a:t> avant nettoyage {log + </a:t>
            </a:r>
            <a:r>
              <a:rPr lang="fr-FR" sz="1000" dirty="0" err="1">
                <a:latin typeface="LM Roman 12" panose="00000500000000000000" pitchFamily="50" charset="0"/>
              </a:rPr>
              <a:t>outliers</a:t>
            </a:r>
            <a:r>
              <a:rPr lang="fr-FR" sz="1000" dirty="0">
                <a:latin typeface="LM Roman 12" panose="00000500000000000000" pitchFamily="50" charset="0"/>
              </a:rPr>
              <a:t>} malgré ce qu’annonce le tableau de corrélations.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Le </a:t>
            </a:r>
            <a:r>
              <a:rPr lang="fr-FR" sz="1000" dirty="0" err="1">
                <a:latin typeface="LM Roman 12" panose="00000500000000000000" pitchFamily="50" charset="0"/>
              </a:rPr>
              <a:t>best_estimator</a:t>
            </a:r>
            <a:r>
              <a:rPr lang="fr-FR" sz="1000" dirty="0">
                <a:latin typeface="LM Roman 12" panose="00000500000000000000" pitchFamily="50" charset="0"/>
              </a:rPr>
              <a:t> est modifié après nettoyage.</a:t>
            </a: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016A64D3-DD24-1009-3FB1-E1744642A16E}"/>
              </a:ext>
            </a:extLst>
          </p:cNvPr>
          <p:cNvSpPr txBox="1"/>
          <p:nvPr/>
        </p:nvSpPr>
        <p:spPr>
          <a:xfrm>
            <a:off x="2379713" y="1305789"/>
            <a:ext cx="599623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solidFill>
                  <a:srgbClr val="FF0000"/>
                </a:solidFill>
                <a:latin typeface="LM Roman 12" panose="00000500000000000000" pitchFamily="50" charset="0"/>
              </a:rPr>
              <a:t>nettoyage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19039B-9B24-79B7-CA72-364FD22D4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40" y="2026163"/>
            <a:ext cx="2037686" cy="46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8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III.5.2.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principale pour </a:t>
            </a:r>
            <a:r>
              <a:rPr lang="fr-FR" sz="1000" b="1" dirty="0" err="1">
                <a:latin typeface="LM Roman 12" panose="00000500000000000000" pitchFamily="50" charset="0"/>
              </a:rPr>
              <a:t>SiteEUIWN</a:t>
            </a:r>
            <a:r>
              <a:rPr lang="fr-FR" sz="1000" b="1" dirty="0">
                <a:latin typeface="LM Roman 12" panose="00000500000000000000" pitchFamily="50" charset="0"/>
              </a:rPr>
              <a:t>(</a:t>
            </a:r>
            <a:r>
              <a:rPr lang="fr-FR" sz="1000" b="1" dirty="0" err="1">
                <a:latin typeface="LM Roman 12" panose="00000500000000000000" pitchFamily="50" charset="0"/>
              </a:rPr>
              <a:t>kBtu</a:t>
            </a:r>
            <a:r>
              <a:rPr lang="fr-FR" sz="1000" b="1" dirty="0">
                <a:latin typeface="LM Roman 12" panose="00000500000000000000" pitchFamily="50" charset="0"/>
              </a:rPr>
              <a:t>/</a:t>
            </a:r>
            <a:r>
              <a:rPr lang="fr-FR" sz="1000" b="1" dirty="0" err="1">
                <a:latin typeface="LM Roman 12" panose="00000500000000000000" pitchFamily="50" charset="0"/>
              </a:rPr>
              <a:t>sf</a:t>
            </a:r>
            <a:r>
              <a:rPr lang="fr-FR" sz="1000" b="1" dirty="0">
                <a:latin typeface="LM Roman 12" panose="00000500000000000000" pitchFamily="50" charset="0"/>
              </a:rPr>
              <a:t>)</a:t>
            </a:r>
            <a:r>
              <a:rPr lang="fr-FR" sz="1000" dirty="0">
                <a:latin typeface="LM Roman 12" panose="00000500000000000000" pitchFamily="50" charset="0"/>
              </a:rPr>
              <a:t> et majeure pour </a:t>
            </a:r>
            <a:r>
              <a:rPr lang="fr-FR" sz="1000" dirty="0" err="1">
                <a:latin typeface="LM Roman 12" panose="00000500000000000000" pitchFamily="50" charset="0"/>
              </a:rPr>
              <a:t>GHGEmissionsIntensity</a:t>
            </a:r>
            <a:r>
              <a:rPr lang="fr-FR" sz="1000" dirty="0">
                <a:latin typeface="LM Roman 12" panose="00000500000000000000" pitchFamily="50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42A64-19B8-C5B6-249B-70F59001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10"/>
            <a:ext cx="5400675" cy="31763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4E99BA7-B3BA-A440-3351-3D8E6D2BC204}"/>
              </a:ext>
            </a:extLst>
          </p:cNvPr>
          <p:cNvSpPr/>
          <p:nvPr/>
        </p:nvSpPr>
        <p:spPr>
          <a:xfrm>
            <a:off x="2054941" y="564584"/>
            <a:ext cx="2742303" cy="167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03B52E3-E7F8-1FF8-8DDB-2B0B2BE14BA4}"/>
              </a:ext>
            </a:extLst>
          </p:cNvPr>
          <p:cNvSpPr txBox="1"/>
          <p:nvPr/>
        </p:nvSpPr>
        <p:spPr>
          <a:xfrm>
            <a:off x="2792360" y="804656"/>
            <a:ext cx="535859" cy="1538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b="1" dirty="0" err="1">
                <a:ln w="0">
                  <a:noFill/>
                </a:ln>
                <a:solidFill>
                  <a:srgbClr val="FF0000"/>
                </a:solidFill>
                <a:latin typeface="LM Roman 12" panose="00000500000000000000" pitchFamily="50" charset="0"/>
              </a:rPr>
              <a:t>outliers</a:t>
            </a:r>
            <a:endParaRPr lang="fr-FR" sz="1000" b="1" dirty="0">
              <a:ln w="0">
                <a:noFill/>
              </a:ln>
              <a:solidFill>
                <a:srgbClr val="FF0000"/>
              </a:solidFill>
              <a:latin typeface="LM Roman 12" panose="00000500000000000000" pitchFamily="5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07072C-2C61-F64D-BDB5-F86385348A03}"/>
              </a:ext>
            </a:extLst>
          </p:cNvPr>
          <p:cNvSpPr/>
          <p:nvPr/>
        </p:nvSpPr>
        <p:spPr>
          <a:xfrm>
            <a:off x="2369574" y="1063110"/>
            <a:ext cx="157316" cy="167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9AC17593-EEAD-7950-5EE7-538A0491433C}"/>
              </a:ext>
            </a:extLst>
          </p:cNvPr>
          <p:cNvSpPr txBox="1"/>
          <p:nvPr/>
        </p:nvSpPr>
        <p:spPr>
          <a:xfrm>
            <a:off x="373932" y="352492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ENERGYSTARScore</a:t>
            </a:r>
            <a:r>
              <a:rPr lang="fr-FR" sz="1000" dirty="0">
                <a:latin typeface="LM Roman 12" panose="00000500000000000000" pitchFamily="50" charset="0"/>
              </a:rPr>
              <a:t> négligeable avant nettoyage</a:t>
            </a:r>
          </a:p>
        </p:txBody>
      </p:sp>
    </p:spTree>
    <p:extLst>
      <p:ext uri="{BB962C8B-B14F-4D97-AF65-F5344CB8AC3E}">
        <p14:creationId xmlns:p14="http://schemas.microsoft.com/office/powerpoint/2010/main" val="2674820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III.5.3.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56EDC-901A-3492-3B87-F732243E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647"/>
            <a:ext cx="5400675" cy="2919056"/>
          </a:xfrm>
          <a:prstGeom prst="rect">
            <a:avLst/>
          </a:prstGeom>
        </p:spPr>
      </p:pic>
      <p:sp>
        <p:nvSpPr>
          <p:cNvPr id="5" name="ZoneTexte 9">
            <a:extLst>
              <a:ext uri="{FF2B5EF4-FFF2-40B4-BE49-F238E27FC236}">
                <a16:creationId xmlns:a16="http://schemas.microsoft.com/office/drawing/2014/main" id="{0DB9EAF9-ECF6-D30A-5D8C-D5F5D1AFC42D}"/>
              </a:ext>
            </a:extLst>
          </p:cNvPr>
          <p:cNvSpPr txBox="1"/>
          <p:nvPr/>
        </p:nvSpPr>
        <p:spPr>
          <a:xfrm>
            <a:off x="373932" y="352492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ENERGYSTARScore</a:t>
            </a:r>
            <a:r>
              <a:rPr lang="fr-FR" sz="1000" dirty="0">
                <a:latin typeface="LM Roman 12" panose="00000500000000000000" pitchFamily="50" charset="0"/>
              </a:rPr>
              <a:t> majeur après nettoyage</a:t>
            </a:r>
          </a:p>
        </p:txBody>
      </p:sp>
    </p:spTree>
    <p:extLst>
      <p:ext uri="{BB962C8B-B14F-4D97-AF65-F5344CB8AC3E}">
        <p14:creationId xmlns:p14="http://schemas.microsoft.com/office/powerpoint/2010/main" val="4170669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/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La meilleure pipeline est trouvée.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Preuves que l’</a:t>
                </a:r>
                <a:r>
                  <a:rPr lang="fr-FR" sz="1000" dirty="0" err="1">
                    <a:latin typeface="LM Roman 12" panose="00000500000000000000" pitchFamily="50" charset="0"/>
                  </a:rPr>
                  <a:t>ENERGYSTARScore</a:t>
                </a:r>
                <a:r>
                  <a:rPr lang="fr-FR" sz="1000" dirty="0">
                    <a:latin typeface="LM Roman 12" panose="00000500000000000000" pitchFamily="50" charset="0"/>
                  </a:rPr>
                  <a:t> est indispensable aux prédictions.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fr-FR" sz="1000" b="0" i="0" smtClean="0">
                            <a:latin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</m:sup>
                    </m:sSup>
                  </m:oMath>
                </a14:m>
                <a:r>
                  <a:rPr lang="fr-FR" sz="1000" dirty="0">
                    <a:latin typeface="LM Roman 12" panose="00000500000000000000" pitchFamily="50" charset="0"/>
                  </a:rPr>
                  <a:t> recherche de meilleure pipeline sur tous éléments mais sans E*.</a:t>
                </a:r>
              </a:p>
            </p:txBody>
          </p:sp>
        </mc:Choice>
        <mc:Fallback xmlns="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blipFill>
                <a:blip r:embed="rId2"/>
                <a:stretch>
                  <a:fillRect l="-1128" t="-15584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649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1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I.2. Compétences abordées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4000" y="432000"/>
            <a:ext cx="4683222" cy="215443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collecter des data (sans phase de recherche car la source est donnée)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comprendre ce que représente en pratique chacun des indicateurs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nettoyer la data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fit et </a:t>
            </a:r>
            <a:r>
              <a:rPr lang="fr-FR" sz="1000" dirty="0" err="1">
                <a:latin typeface="LM Roman 12" panose="00000500000000000000" pitchFamily="50" charset="0"/>
              </a:rPr>
              <a:t>predict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>
                <a:latin typeface="LM Roman 12" panose="00000500000000000000" pitchFamily="50" charset="0"/>
              </a:rPr>
              <a:t>par régression</a:t>
            </a: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comparer l’importance des indicateurs (</a:t>
            </a:r>
            <a:r>
              <a:rPr lang="fr-FR" sz="1000" dirty="0" err="1">
                <a:latin typeface="LM Roman 12" panose="00000500000000000000" pitchFamily="50" charset="0"/>
              </a:rPr>
              <a:t>shap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8884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64633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 Approfondissement suite à la soutenance</a:t>
            </a:r>
          </a:p>
          <a:p>
            <a:r>
              <a:rPr lang="fr-FR" sz="1400" b="1" dirty="0">
                <a:latin typeface="LM Roman 12" panose="00000500000000000000" pitchFamily="50" charset="0"/>
              </a:rPr>
              <a:t>V.1. Recommandations ajoutées</a:t>
            </a:r>
            <a:endParaRPr lang="fr-FR" sz="1400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V.1.1. Correction d’un data </a:t>
            </a:r>
            <a:r>
              <a:rPr lang="fr-FR" sz="1400" b="1" dirty="0" err="1">
                <a:latin typeface="LM Roman 12" panose="00000500000000000000" pitchFamily="50" charset="0"/>
              </a:rPr>
              <a:t>leakage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BAA76-7AF1-915A-AC6D-720BFC62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51" y="1269911"/>
            <a:ext cx="2667372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2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64633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 Approfondissement suite à la soutenance</a:t>
            </a:r>
          </a:p>
          <a:p>
            <a:r>
              <a:rPr lang="fr-FR" sz="1400" b="1" dirty="0">
                <a:latin typeface="LM Roman 12" panose="00000500000000000000" pitchFamily="50" charset="0"/>
              </a:rPr>
              <a:t>V.1. Recommandations ajoutées</a:t>
            </a:r>
            <a:endParaRPr lang="fr-FR" sz="1400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V.1.2. Ajout d’estimateurs non-linéaires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3CE2B-0439-8FC3-4CE3-00C47681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421"/>
            <a:ext cx="5400675" cy="22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95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 Résultats</a:t>
            </a:r>
          </a:p>
          <a:p>
            <a:r>
              <a:rPr lang="fr-FR" sz="1400" b="1" dirty="0">
                <a:latin typeface="LM Roman 12" panose="00000500000000000000" pitchFamily="50" charset="0"/>
              </a:rPr>
              <a:t>V.2.1. </a:t>
            </a: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 (</a:t>
            </a:r>
            <a:r>
              <a:rPr lang="fr-FR" sz="1400" b="1" dirty="0" err="1">
                <a:latin typeface="LM Roman 12" panose="00000500000000000000" pitchFamily="50" charset="0"/>
              </a:rPr>
              <a:t>SiteEUIWN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A28A6-3E29-7368-ACC0-C00F2D8B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910"/>
            <a:ext cx="5400675" cy="213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CF9C4B-C1BC-A71D-1AC7-CE21CFFE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1932"/>
            <a:ext cx="5400675" cy="20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3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97107-F7B1-4FB3-65B6-FBAB2B2E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198"/>
            <a:ext cx="5400675" cy="242995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V.2.2.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 (</a:t>
            </a:r>
            <a:r>
              <a:rPr lang="fr-FR" sz="1400" b="1" dirty="0" err="1">
                <a:latin typeface="LM Roman 12" panose="00000500000000000000" pitchFamily="50" charset="0"/>
              </a:rPr>
              <a:t>SiteEUIWN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principale pour </a:t>
            </a:r>
            <a:r>
              <a:rPr lang="fr-FR" sz="1000" b="1" dirty="0" err="1">
                <a:latin typeface="LM Roman 12" panose="00000500000000000000" pitchFamily="50" charset="0"/>
              </a:rPr>
              <a:t>SiteEUIWN</a:t>
            </a:r>
            <a:r>
              <a:rPr lang="fr-FR" sz="1000" b="1" dirty="0">
                <a:latin typeface="LM Roman 12" panose="00000500000000000000" pitchFamily="50" charset="0"/>
              </a:rPr>
              <a:t>(</a:t>
            </a:r>
            <a:r>
              <a:rPr lang="fr-FR" sz="1000" b="1" dirty="0" err="1">
                <a:latin typeface="LM Roman 12" panose="00000500000000000000" pitchFamily="50" charset="0"/>
              </a:rPr>
              <a:t>kBtu</a:t>
            </a:r>
            <a:r>
              <a:rPr lang="fr-FR" sz="1000" b="1" dirty="0">
                <a:latin typeface="LM Roman 12" panose="00000500000000000000" pitchFamily="50" charset="0"/>
              </a:rPr>
              <a:t>/</a:t>
            </a:r>
            <a:r>
              <a:rPr lang="fr-FR" sz="1000" b="1" dirty="0" err="1">
                <a:latin typeface="LM Roman 12" panose="00000500000000000000" pitchFamily="50" charset="0"/>
              </a:rPr>
              <a:t>sf</a:t>
            </a:r>
            <a:r>
              <a:rPr lang="fr-FR" sz="1000" b="1" dirty="0">
                <a:latin typeface="LM Roman 12" panose="00000500000000000000" pitchFamily="50" charset="0"/>
              </a:rPr>
              <a:t>)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76A034-6A77-73AC-0ACE-5B7584FD9418}"/>
              </a:ext>
            </a:extLst>
          </p:cNvPr>
          <p:cNvSpPr/>
          <p:nvPr/>
        </p:nvSpPr>
        <p:spPr>
          <a:xfrm>
            <a:off x="1381432" y="889819"/>
            <a:ext cx="919316" cy="1229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1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V.2.3. r² avec/sans E*score (</a:t>
            </a:r>
            <a:r>
              <a:rPr lang="fr-FR" sz="1400" b="1" dirty="0" err="1">
                <a:latin typeface="LM Roman 12" panose="00000500000000000000" pitchFamily="50" charset="0"/>
              </a:rPr>
              <a:t>SiteEUIWN</a:t>
            </a:r>
            <a:r>
              <a:rPr lang="fr-FR" sz="1400" b="1" dirty="0">
                <a:latin typeface="LM Roman 12" panose="00000500000000000000" pitchFamily="50" charset="0"/>
              </a:rPr>
              <a:t>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E*score indispensable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E9292-9F8E-446C-1512-B7D40B3F4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09" y="1784332"/>
            <a:ext cx="2553056" cy="247685"/>
          </a:xfrm>
          <a:prstGeom prst="rect">
            <a:avLst/>
          </a:prstGeom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1283FCD-E504-12F5-0E31-B541C6A8FC4E}"/>
              </a:ext>
            </a:extLst>
          </p:cNvPr>
          <p:cNvSpPr txBox="1"/>
          <p:nvPr/>
        </p:nvSpPr>
        <p:spPr>
          <a:xfrm>
            <a:off x="2959509" y="1414282"/>
            <a:ext cx="1401097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r² sans E*score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E4AF2B06-DBDE-3453-AC25-438DEEE31125}"/>
              </a:ext>
            </a:extLst>
          </p:cNvPr>
          <p:cNvSpPr txBox="1"/>
          <p:nvPr/>
        </p:nvSpPr>
        <p:spPr>
          <a:xfrm>
            <a:off x="1248699" y="1410232"/>
            <a:ext cx="1401097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r² avec E*score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63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V.2.4. </a:t>
            </a: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 (GHGEI)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A28A6-3E29-7368-ACC0-C00F2D8B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910"/>
            <a:ext cx="5400675" cy="213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16684-6AA0-759D-42DB-BCF027D6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200"/>
            <a:ext cx="5400675" cy="21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5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6487CF-9837-8D07-3DE0-0285F2DA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698"/>
            <a:ext cx="5400675" cy="317095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V.2.5. </a:t>
            </a:r>
            <a:r>
              <a:rPr lang="fr-FR" sz="1400" b="1" dirty="0" err="1">
                <a:latin typeface="LM Roman 12" panose="00000500000000000000" pitchFamily="50" charset="0"/>
              </a:rPr>
              <a:t>shapley</a:t>
            </a:r>
            <a:r>
              <a:rPr lang="fr-FR" sz="1400" b="1" dirty="0">
                <a:latin typeface="LM Roman 12" panose="00000500000000000000" pitchFamily="50" charset="0"/>
              </a:rPr>
              <a:t> values (GHGEI)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537355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 err="1">
                <a:latin typeface="LM Roman 12" panose="00000500000000000000" pitchFamily="50" charset="0"/>
              </a:rPr>
              <a:t>Feature</a:t>
            </a:r>
            <a:r>
              <a:rPr lang="fr-FR" sz="1000" dirty="0">
                <a:latin typeface="LM Roman 12" panose="00000500000000000000" pitchFamily="50" charset="0"/>
              </a:rPr>
              <a:t> importante pour </a:t>
            </a:r>
            <a:r>
              <a:rPr lang="fr-FR" sz="1000" b="1" dirty="0">
                <a:latin typeface="LM Roman 12" panose="00000500000000000000" pitchFamily="50" charset="0"/>
              </a:rPr>
              <a:t>GHGEI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76A034-6A77-73AC-0ACE-5B7584FD9418}"/>
              </a:ext>
            </a:extLst>
          </p:cNvPr>
          <p:cNvSpPr/>
          <p:nvPr/>
        </p:nvSpPr>
        <p:spPr>
          <a:xfrm>
            <a:off x="172064" y="835742"/>
            <a:ext cx="1209367" cy="1538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43435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V.2.6. r² avec/sans E*score (GHGEI)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2" name="ZoneTexte 9">
            <a:extLst>
              <a:ext uri="{FF2B5EF4-FFF2-40B4-BE49-F238E27FC236}">
                <a16:creationId xmlns:a16="http://schemas.microsoft.com/office/drawing/2014/main" id="{C910E278-CCA0-590A-8035-26181FAEB40D}"/>
              </a:ext>
            </a:extLst>
          </p:cNvPr>
          <p:cNvSpPr txBox="1"/>
          <p:nvPr/>
        </p:nvSpPr>
        <p:spPr>
          <a:xfrm>
            <a:off x="373932" y="3188309"/>
            <a:ext cx="4861745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E*score indispensable</a:t>
            </a: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71283FCD-E504-12F5-0E31-B541C6A8FC4E}"/>
              </a:ext>
            </a:extLst>
          </p:cNvPr>
          <p:cNvSpPr txBox="1"/>
          <p:nvPr/>
        </p:nvSpPr>
        <p:spPr>
          <a:xfrm>
            <a:off x="2959509" y="1414282"/>
            <a:ext cx="1401097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r² sans E*score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E4AF2B06-DBDE-3453-AC25-438DEEE31125}"/>
              </a:ext>
            </a:extLst>
          </p:cNvPr>
          <p:cNvSpPr txBox="1"/>
          <p:nvPr/>
        </p:nvSpPr>
        <p:spPr>
          <a:xfrm>
            <a:off x="1248699" y="1410232"/>
            <a:ext cx="1401097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r² avec E*score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2E8F4-B371-9B1B-1676-49D7F8C4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09" y="1803385"/>
            <a:ext cx="255305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p:sp>
        <p:nvSpPr>
          <p:cNvPr id="2" name="ZoneTexte 9">
            <a:extLst>
              <a:ext uri="{FF2B5EF4-FFF2-40B4-BE49-F238E27FC236}">
                <a16:creationId xmlns:a16="http://schemas.microsoft.com/office/drawing/2014/main" id="{0105BAFB-A62A-AB7E-3B0C-A615765152D4}"/>
              </a:ext>
            </a:extLst>
          </p:cNvPr>
          <p:cNvSpPr txBox="1"/>
          <p:nvPr/>
        </p:nvSpPr>
        <p:spPr>
          <a:xfrm>
            <a:off x="373932" y="3148115"/>
            <a:ext cx="4861745" cy="461665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Un important data </a:t>
            </a:r>
            <a:r>
              <a:rPr lang="fr-FR" sz="1000" dirty="0" err="1">
                <a:latin typeface="LM Roman 12" panose="00000500000000000000" pitchFamily="50" charset="0"/>
              </a:rPr>
              <a:t>leakage</a:t>
            </a:r>
            <a:r>
              <a:rPr lang="fr-FR" sz="1000" dirty="0">
                <a:latin typeface="LM Roman 12" panose="00000500000000000000" pitchFamily="50" charset="0"/>
              </a:rPr>
              <a:t> solutionné.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La meilleure pipeline est trouvée, avec davantage d’estimateurs.</a:t>
            </a: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Preuves que l’</a:t>
            </a:r>
            <a:r>
              <a:rPr lang="fr-FR" sz="1000" dirty="0" err="1">
                <a:latin typeface="LM Roman 12" panose="00000500000000000000" pitchFamily="50" charset="0"/>
              </a:rPr>
              <a:t>ENERGYSTARScore</a:t>
            </a:r>
            <a:r>
              <a:rPr lang="fr-FR" sz="1000" dirty="0">
                <a:latin typeface="LM Roman 12" panose="00000500000000000000" pitchFamily="50" charset="0"/>
              </a:rPr>
              <a:t> est indispensable aux prédictions.</a:t>
            </a:r>
          </a:p>
        </p:txBody>
      </p:sp>
    </p:spTree>
    <p:extLst>
      <p:ext uri="{BB962C8B-B14F-4D97-AF65-F5344CB8AC3E}">
        <p14:creationId xmlns:p14="http://schemas.microsoft.com/office/powerpoint/2010/main" val="962126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0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3376 individus, 46indicateurs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96262-926D-B3DD-C8E7-F256B197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904"/>
            <a:ext cx="5400675" cy="135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8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>
            <a:off x="0" y="1368000"/>
            <a:ext cx="2808000" cy="2016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2880000" y="1368000"/>
            <a:ext cx="2520000" cy="2016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16000" y="1764000"/>
            <a:ext cx="180000" cy="1872000"/>
          </a:xfrm>
          <a:prstGeom prst="rect">
            <a:avLst/>
          </a:prstGeom>
          <a:noFill/>
          <a:ln w="19050">
            <a:solidFill>
              <a:srgbClr val="00B05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924000" y="1764000"/>
            <a:ext cx="180000" cy="1872000"/>
          </a:xfrm>
          <a:prstGeom prst="rect">
            <a:avLst/>
          </a:prstGeom>
          <a:noFill/>
          <a:ln w="19050">
            <a:solidFill>
              <a:srgbClr val="00B05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608000" y="1764000"/>
            <a:ext cx="180000" cy="1872000"/>
          </a:xfrm>
          <a:prstGeom prst="rect">
            <a:avLst/>
          </a:prstGeom>
          <a:noFill/>
          <a:ln w="19050">
            <a:solidFill>
              <a:srgbClr val="00B05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540067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III.9. Travail sur la syntaxe du renseignement des additifs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3999" y="432000"/>
            <a:ext cx="5112000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Réécriture des </a:t>
            </a:r>
            <a:r>
              <a:rPr lang="fr-FR" sz="1000" dirty="0" err="1">
                <a:latin typeface="LM Roman 12" panose="00000500000000000000" pitchFamily="50" charset="0"/>
              </a:rPr>
              <a:t>str</a:t>
            </a:r>
            <a:r>
              <a:rPr lang="fr-FR" sz="1000" dirty="0">
                <a:latin typeface="LM Roman 12" panose="00000500000000000000" pitchFamily="50" charset="0"/>
              </a:rPr>
              <a:t> en listes de </a:t>
            </a:r>
            <a:r>
              <a:rPr lang="fr-FR" sz="1000" dirty="0" err="1">
                <a:latin typeface="LM Roman 12" panose="00000500000000000000" pitchFamily="50" charset="0"/>
              </a:rPr>
              <a:t>str</a:t>
            </a:r>
            <a:r>
              <a:rPr lang="fr-FR" sz="1000" dirty="0">
                <a:latin typeface="LM Roman 12" panose="00000500000000000000" pitchFamily="50" charset="0"/>
              </a:rPr>
              <a:t> pour pouvoir renseigner le client et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vérifier l'exactitude de '</a:t>
            </a:r>
            <a:r>
              <a:rPr lang="fr-FR" sz="1000" dirty="0" err="1">
                <a:latin typeface="LM Roman 12" panose="00000500000000000000" pitchFamily="50" charset="0"/>
              </a:rPr>
              <a:t>additives_n</a:t>
            </a:r>
            <a:r>
              <a:rPr lang="fr-FR" sz="1000" dirty="0">
                <a:latin typeface="LM Roman 12" panose="00000500000000000000" pitchFamily="50" charset="0"/>
              </a:rPr>
              <a:t>'.</a:t>
            </a:r>
          </a:p>
        </p:txBody>
      </p:sp>
      <p:sp>
        <p:nvSpPr>
          <p:cNvPr id="3" name="Arc 2"/>
          <p:cNvSpPr/>
          <p:nvPr/>
        </p:nvSpPr>
        <p:spPr>
          <a:xfrm>
            <a:off x="2628000" y="1548000"/>
            <a:ext cx="432000" cy="288000"/>
          </a:xfrm>
          <a:prstGeom prst="arc">
            <a:avLst>
              <a:gd name="adj1" fmla="val 11480452"/>
              <a:gd name="adj2" fmla="val 20952950"/>
            </a:avLst>
          </a:prstGeom>
          <a:ln w="25400">
            <a:solidFill>
              <a:srgbClr val="FF0000">
                <a:alpha val="80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eur droit 15"/>
          <p:cNvCxnSpPr/>
          <p:nvPr/>
        </p:nvCxnSpPr>
        <p:spPr>
          <a:xfrm>
            <a:off x="432000" y="1656000"/>
            <a:ext cx="360000" cy="1692000"/>
          </a:xfrm>
          <a:prstGeom prst="line">
            <a:avLst/>
          </a:prstGeom>
          <a:ln w="254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432000" y="1656000"/>
            <a:ext cx="360000" cy="1692000"/>
          </a:xfrm>
          <a:prstGeom prst="line">
            <a:avLst/>
          </a:prstGeom>
          <a:ln w="254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248000" y="2664000"/>
            <a:ext cx="216000" cy="0"/>
          </a:xfrm>
          <a:prstGeom prst="line">
            <a:avLst/>
          </a:prstGeom>
          <a:ln w="38100">
            <a:solidFill>
              <a:srgbClr val="00B05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248000" y="2772000"/>
            <a:ext cx="216000" cy="0"/>
          </a:xfrm>
          <a:prstGeom prst="line">
            <a:avLst/>
          </a:prstGeom>
          <a:ln w="38100">
            <a:solidFill>
              <a:srgbClr val="00B05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3564000" y="2718000"/>
            <a:ext cx="216000" cy="0"/>
          </a:xfrm>
          <a:prstGeom prst="line">
            <a:avLst/>
          </a:prstGeom>
          <a:ln w="38100">
            <a:solidFill>
              <a:srgbClr val="00B050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2000" y="3528000"/>
            <a:ext cx="4968000" cy="21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2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/>
          <p:cNvSpPr/>
          <p:nvPr/>
        </p:nvSpPr>
        <p:spPr>
          <a:xfrm flipV="1">
            <a:off x="1656000" y="3060000"/>
            <a:ext cx="3312000" cy="432000"/>
          </a:xfrm>
          <a:prstGeom prst="arc">
            <a:avLst>
              <a:gd name="adj1" fmla="val 10828404"/>
              <a:gd name="adj2" fmla="val 21468088"/>
            </a:avLst>
          </a:prstGeom>
          <a:ln w="25400">
            <a:solidFill>
              <a:srgbClr val="FF0000">
                <a:alpha val="80000"/>
              </a:srgb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626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III.4. </a:t>
            </a:r>
            <a:r>
              <a:rPr lang="fr-FR" sz="1400" b="1" dirty="0" err="1">
                <a:latin typeface="LM Roman 12" panose="00000500000000000000" pitchFamily="50" charset="0"/>
              </a:rPr>
              <a:t>df</a:t>
            </a:r>
            <a:r>
              <a:rPr lang="fr-FR" sz="1400" b="1" dirty="0">
                <a:latin typeface="LM Roman 12" panose="00000500000000000000" pitchFamily="50" charset="0"/>
              </a:rPr>
              <a:t> dégrossi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0532" y="3571440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indicateurs pas pleins mais loin d'être vides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0" y="72000"/>
            <a:ext cx="8138052" cy="2117665"/>
            <a:chOff x="0" y="286373"/>
            <a:chExt cx="8138052" cy="2117665"/>
          </a:xfrm>
        </p:grpSpPr>
        <p:sp>
          <p:nvSpPr>
            <p:cNvPr id="2" name="ZoneTexte 1"/>
            <p:cNvSpPr txBox="1"/>
            <p:nvPr/>
          </p:nvSpPr>
          <p:spPr>
            <a:xfrm>
              <a:off x="1078719" y="1956000"/>
              <a:ext cx="5112000" cy="307777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fr-FR" sz="1000" dirty="0">
                  <a:solidFill>
                    <a:srgbClr val="C00000"/>
                  </a:solidFill>
                  <a:latin typeface="LM Roman 12" panose="00000500000000000000" pitchFamily="50" charset="0"/>
                </a:rPr>
                <a:t>6 indicateurs</a:t>
              </a:r>
            </a:p>
            <a:p>
              <a:r>
                <a:rPr lang="fr-FR" sz="1000" dirty="0">
                  <a:solidFill>
                    <a:srgbClr val="C00000"/>
                  </a:solidFill>
                  <a:latin typeface="LM Roman 12" panose="00000500000000000000" pitchFamily="50" charset="0"/>
                </a:rPr>
                <a:t>restants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504000"/>
              <a:ext cx="5400675" cy="1419627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029547" y="833121"/>
              <a:ext cx="717973" cy="93472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55707" y="497841"/>
              <a:ext cx="3295226" cy="12530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026052" y="286373"/>
              <a:ext cx="5112000" cy="15388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fr-FR" sz="1000" dirty="0">
                  <a:solidFill>
                    <a:schemeClr val="accent1"/>
                  </a:solidFill>
                  <a:latin typeface="LM Roman 12" panose="00000500000000000000" pitchFamily="50" charset="0"/>
                </a:rPr>
                <a:t>seulement des dates récentes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36000" y="1942373"/>
              <a:ext cx="636693" cy="461665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B050"/>
                  </a:solidFill>
                  <a:latin typeface="LM Roman 12" panose="00000500000000000000" pitchFamily="50" charset="0"/>
                </a:rPr>
                <a:t>seulement</a:t>
              </a:r>
            </a:p>
            <a:p>
              <a:pPr algn="ctr"/>
              <a:r>
                <a:rPr lang="fr-FR" sz="1000" dirty="0">
                  <a:solidFill>
                    <a:srgbClr val="00B050"/>
                  </a:solidFill>
                  <a:latin typeface="LM Roman 12" panose="00000500000000000000" pitchFamily="50" charset="0"/>
                </a:rPr>
                <a:t>les "vrais"</a:t>
              </a:r>
            </a:p>
            <a:p>
              <a:pPr algn="ctr"/>
              <a:r>
                <a:rPr lang="fr-FR" sz="1000" dirty="0">
                  <a:solidFill>
                    <a:srgbClr val="00B050"/>
                  </a:solidFill>
                  <a:latin typeface="LM Roman 12" panose="00000500000000000000" pitchFamily="50" charset="0"/>
                </a:rPr>
                <a:t>pays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1574800"/>
              <a:ext cx="717973" cy="538479"/>
            </a:xfrm>
            <a:prstGeom prst="rect">
              <a:avLst/>
            </a:prstGeom>
            <a:noFill/>
            <a:ln w="19050">
              <a:gradFill>
                <a:gsLst>
                  <a:gs pos="50000">
                    <a:srgbClr val="00B050"/>
                  </a:gs>
                  <a:gs pos="96000">
                    <a:srgbClr val="00B05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304000"/>
            <a:ext cx="5400675" cy="110466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37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1908175"/>
            <a:ext cx="2441505" cy="16003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48501" y="503999"/>
            <a:ext cx="2223009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catégoriels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quantitatifs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vides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Suppression d’éléments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6F58-7574-403A-0DF2-CB5A870903C6}"/>
              </a:ext>
            </a:extLst>
          </p:cNvPr>
          <p:cNvSpPr/>
          <p:nvPr/>
        </p:nvSpPr>
        <p:spPr>
          <a:xfrm>
            <a:off x="229165" y="300255"/>
            <a:ext cx="2441505" cy="781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5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61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212194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27391</TotalTime>
  <Words>1192</Words>
  <Application>Microsoft Office PowerPoint</Application>
  <PresentationFormat>Custom</PresentationFormat>
  <Paragraphs>322</Paragraphs>
  <Slides>61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LM Roman 12</vt:lpstr>
      <vt:lpstr>1_Conception personnalisée</vt:lpstr>
      <vt:lpstr>2_Conception personnalisée</vt:lpstr>
      <vt:lpstr>4_Conception personnalisée</vt:lpstr>
      <vt:lpstr>3_Conception personnalisée</vt:lpstr>
      <vt:lpstr>Conception personnalisée</vt:lpstr>
      <vt:lpstr>5_Conception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Arnaud CHOUX</cp:lastModifiedBy>
  <cp:revision>327</cp:revision>
  <dcterms:created xsi:type="dcterms:W3CDTF">2020-10-01T13:31:40Z</dcterms:created>
  <dcterms:modified xsi:type="dcterms:W3CDTF">2022-11-07T00:14:53Z</dcterms:modified>
</cp:coreProperties>
</file>